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6" r:id="rId4"/>
    <p:sldId id="264" r:id="rId5"/>
    <p:sldId id="267" r:id="rId6"/>
    <p:sldId id="268" r:id="rId7"/>
    <p:sldId id="256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85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667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77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462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868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100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56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19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2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997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44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B0E9-03F0-43A2-B389-35F6053F9809}" type="datetimeFigureOut">
              <a:rPr lang="hr-HR" smtClean="0"/>
              <a:t>27.8.2019.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71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learningapps.org/display?v=pynjr0zvt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" t="7827" r="5328" b="6744"/>
          <a:stretch/>
        </p:blipFill>
        <p:spPr>
          <a:xfrm>
            <a:off x="8438607" y="1352008"/>
            <a:ext cx="3726226" cy="5465647"/>
          </a:xfrm>
          <a:prstGeom prst="rect">
            <a:avLst/>
          </a:prstGeom>
        </p:spPr>
      </p:pic>
      <p:sp>
        <p:nvSpPr>
          <p:cNvPr id="11" name="Zaobljeni pravokutni oblačić 10"/>
          <p:cNvSpPr/>
          <p:nvPr/>
        </p:nvSpPr>
        <p:spPr>
          <a:xfrm>
            <a:off x="6453598" y="290848"/>
            <a:ext cx="3904205" cy="934653"/>
          </a:xfrm>
          <a:prstGeom prst="wedgeRoundRectCallout">
            <a:avLst>
              <a:gd name="adj1" fmla="val -356"/>
              <a:gd name="adj2" fmla="val 17947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rgbClr val="0070C0"/>
                </a:solidFill>
              </a:rPr>
              <a:t>Brzo računaj i prstima pokazuj rezultat!</a:t>
            </a:r>
            <a:endParaRPr lang="hr-HR" sz="2000" b="1" dirty="0">
              <a:solidFill>
                <a:srgbClr val="0070C0"/>
              </a:solidFill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3193092" y="3023839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3 - </a:t>
            </a:r>
            <a:r>
              <a:rPr lang="sr-Latn-CS" altLang="sr-Latn-RS" sz="8800" dirty="0"/>
              <a:t>1 = 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3281718" y="3101037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4 - 3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3193092" y="3163177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9 - 6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3226326" y="3145850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7 - 2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3237405" y="3025154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8 - 5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3215248" y="3069967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5 - 4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3158061" y="3038897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6 - 0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2887378" y="2618469"/>
            <a:ext cx="40463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10 </a:t>
            </a:r>
            <a:r>
              <a:rPr lang="sr-Latn-CS" altLang="sr-Latn-RS" sz="8800" dirty="0" smtClean="0"/>
              <a:t>+ 0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3656693" y="2211882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6 + 1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3781820" y="2225472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4 + 4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28" name="Pravokutnik 27"/>
          <p:cNvSpPr/>
          <p:nvPr/>
        </p:nvSpPr>
        <p:spPr>
          <a:xfrm>
            <a:off x="3411123" y="2647747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5 + 3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29" name="Pravokutnik 28"/>
          <p:cNvSpPr/>
          <p:nvPr/>
        </p:nvSpPr>
        <p:spPr>
          <a:xfrm>
            <a:off x="3781820" y="2277681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8 + 1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30" name="Pravokutnik 29"/>
          <p:cNvSpPr/>
          <p:nvPr/>
        </p:nvSpPr>
        <p:spPr>
          <a:xfrm>
            <a:off x="3737041" y="2979026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7 + 3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31" name="Pravokutnik 30"/>
          <p:cNvSpPr/>
          <p:nvPr/>
        </p:nvSpPr>
        <p:spPr>
          <a:xfrm>
            <a:off x="3737041" y="2571864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 smtClean="0"/>
              <a:t>2 + 5 </a:t>
            </a:r>
            <a:r>
              <a:rPr lang="sr-Latn-CS" altLang="sr-Latn-RS" sz="8800" dirty="0"/>
              <a:t>= </a:t>
            </a:r>
          </a:p>
        </p:txBody>
      </p:sp>
      <p:sp>
        <p:nvSpPr>
          <p:cNvPr id="32" name="Pravokutnik 31"/>
          <p:cNvSpPr/>
          <p:nvPr/>
        </p:nvSpPr>
        <p:spPr>
          <a:xfrm>
            <a:off x="3692262" y="2562555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6</a:t>
            </a:r>
            <a:r>
              <a:rPr lang="sr-Latn-CS" altLang="sr-Latn-RS" sz="8800" dirty="0" smtClean="0"/>
              <a:t> + 4 </a:t>
            </a:r>
            <a:r>
              <a:rPr lang="sr-Latn-CS" altLang="sr-Latn-RS" sz="8800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34231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4133" cy="5738894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3389543" y="2002070"/>
            <a:ext cx="80501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72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Zbrajanje i o</a:t>
            </a:r>
            <a:r>
              <a:rPr lang="hr-HR" sz="7200" b="0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duzimanje</a:t>
            </a:r>
          </a:p>
          <a:p>
            <a:pPr algn="ctr"/>
            <a:r>
              <a:rPr lang="hr-HR" sz="7200" b="0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(10 + 3, 13 - 3)</a:t>
            </a:r>
            <a:endParaRPr lang="hr-HR" sz="72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4" t="49514" r="60932" b="19634"/>
          <a:stretch/>
        </p:blipFill>
        <p:spPr>
          <a:xfrm flipH="1">
            <a:off x="10295128" y="5350527"/>
            <a:ext cx="1896872" cy="1672936"/>
          </a:xfrm>
          <a:prstGeom prst="rect">
            <a:avLst/>
          </a:prstGeom>
        </p:spPr>
      </p:pic>
      <p:pic>
        <p:nvPicPr>
          <p:cNvPr id="7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579" y="82138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9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ipsa 18"/>
          <p:cNvSpPr/>
          <p:nvPr/>
        </p:nvSpPr>
        <p:spPr>
          <a:xfrm>
            <a:off x="4349644" y="1318046"/>
            <a:ext cx="6738806" cy="4080988"/>
          </a:xfrm>
          <a:custGeom>
            <a:avLst/>
            <a:gdLst>
              <a:gd name="connsiteX0" fmla="*/ 0 w 5740136"/>
              <a:gd name="connsiteY0" fmla="*/ 2212037 h 4424074"/>
              <a:gd name="connsiteX1" fmla="*/ 2870068 w 5740136"/>
              <a:gd name="connsiteY1" fmla="*/ 0 h 4424074"/>
              <a:gd name="connsiteX2" fmla="*/ 5740136 w 5740136"/>
              <a:gd name="connsiteY2" fmla="*/ 2212037 h 4424074"/>
              <a:gd name="connsiteX3" fmla="*/ 2870068 w 5740136"/>
              <a:gd name="connsiteY3" fmla="*/ 4424074 h 4424074"/>
              <a:gd name="connsiteX4" fmla="*/ 0 w 5740136"/>
              <a:gd name="connsiteY4" fmla="*/ 2212037 h 4424074"/>
              <a:gd name="connsiteX0" fmla="*/ 0 w 6169904"/>
              <a:gd name="connsiteY0" fmla="*/ 1975714 h 4426601"/>
              <a:gd name="connsiteX1" fmla="*/ 3299836 w 6169904"/>
              <a:gd name="connsiteY1" fmla="*/ 1421 h 4426601"/>
              <a:gd name="connsiteX2" fmla="*/ 6169904 w 6169904"/>
              <a:gd name="connsiteY2" fmla="*/ 2213458 h 4426601"/>
              <a:gd name="connsiteX3" fmla="*/ 3299836 w 6169904"/>
              <a:gd name="connsiteY3" fmla="*/ 4425495 h 4426601"/>
              <a:gd name="connsiteX4" fmla="*/ 0 w 6169904"/>
              <a:gd name="connsiteY4" fmla="*/ 1975714 h 4426601"/>
              <a:gd name="connsiteX0" fmla="*/ 95200 w 6265104"/>
              <a:gd name="connsiteY0" fmla="*/ 1975149 h 4006121"/>
              <a:gd name="connsiteX1" fmla="*/ 3395036 w 6265104"/>
              <a:gd name="connsiteY1" fmla="*/ 856 h 4006121"/>
              <a:gd name="connsiteX2" fmla="*/ 6265104 w 6265104"/>
              <a:gd name="connsiteY2" fmla="*/ 2212893 h 4006121"/>
              <a:gd name="connsiteX3" fmla="*/ 1374212 w 6265104"/>
              <a:gd name="connsiteY3" fmla="*/ 4004306 h 4006121"/>
              <a:gd name="connsiteX4" fmla="*/ 95200 w 6265104"/>
              <a:gd name="connsiteY4" fmla="*/ 1975149 h 4006121"/>
              <a:gd name="connsiteX0" fmla="*/ 102558 w 6738806"/>
              <a:gd name="connsiteY0" fmla="*/ 1985777 h 4080988"/>
              <a:gd name="connsiteX1" fmla="*/ 3402394 w 6738806"/>
              <a:gd name="connsiteY1" fmla="*/ 11484 h 4080988"/>
              <a:gd name="connsiteX2" fmla="*/ 6738806 w 6738806"/>
              <a:gd name="connsiteY2" fmla="*/ 2918465 h 4080988"/>
              <a:gd name="connsiteX3" fmla="*/ 1381570 w 6738806"/>
              <a:gd name="connsiteY3" fmla="*/ 4014934 h 4080988"/>
              <a:gd name="connsiteX4" fmla="*/ 102558 w 6738806"/>
              <a:gd name="connsiteY4" fmla="*/ 1985777 h 40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8806" h="4080988">
                <a:moveTo>
                  <a:pt x="102558" y="1985777"/>
                </a:moveTo>
                <a:cubicBezTo>
                  <a:pt x="439362" y="1318535"/>
                  <a:pt x="2296353" y="-143964"/>
                  <a:pt x="3402394" y="11484"/>
                </a:cubicBezTo>
                <a:cubicBezTo>
                  <a:pt x="4508435" y="166932"/>
                  <a:pt x="6738806" y="1696791"/>
                  <a:pt x="6738806" y="2918465"/>
                </a:cubicBezTo>
                <a:cubicBezTo>
                  <a:pt x="6738806" y="4140139"/>
                  <a:pt x="2487611" y="4170382"/>
                  <a:pt x="1381570" y="4014934"/>
                </a:cubicBezTo>
                <a:cubicBezTo>
                  <a:pt x="275529" y="3859486"/>
                  <a:pt x="-234246" y="2653019"/>
                  <a:pt x="102558" y="198577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3840" y="3219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 smtClean="0"/>
              <a:t>U bari je skakutalo 10 žabica. Uskoro su doskakale još 3 žabe.</a:t>
            </a:r>
          </a:p>
          <a:p>
            <a:pPr marL="0" indent="0">
              <a:buNone/>
            </a:pPr>
            <a:r>
              <a:rPr lang="hr-HR" sz="3600" dirty="0" smtClean="0"/>
              <a:t>Koliko je sada žabica u jezeru?</a:t>
            </a:r>
            <a:endParaRPr lang="hr-HR" sz="3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9956">
            <a:off x="9694987" y="33684"/>
            <a:ext cx="3247623" cy="318201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22" r="22128" b="19115"/>
          <a:stretch/>
        </p:blipFill>
        <p:spPr>
          <a:xfrm>
            <a:off x="5702808" y="1750951"/>
            <a:ext cx="3676320" cy="2459737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6509855" y="4098230"/>
            <a:ext cx="1142568" cy="1094936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7719047" y="4140012"/>
            <a:ext cx="1142568" cy="1094936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8928239" y="3883776"/>
            <a:ext cx="1142568" cy="1094936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 flipH="1">
            <a:off x="9109084" y="2886869"/>
            <a:ext cx="1142568" cy="1094936"/>
          </a:xfrm>
          <a:prstGeom prst="rect">
            <a:avLst/>
          </a:prstGeom>
        </p:spPr>
      </p:pic>
      <p:sp>
        <p:nvSpPr>
          <p:cNvPr id="13" name="Pravokutnik 12"/>
          <p:cNvSpPr/>
          <p:nvPr/>
        </p:nvSpPr>
        <p:spPr>
          <a:xfrm>
            <a:off x="352647" y="5042333"/>
            <a:ext cx="3608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Račun: 10 + 3 = 13</a:t>
            </a:r>
            <a:endParaRPr lang="hr-HR" sz="3600" dirty="0"/>
          </a:p>
        </p:txBody>
      </p:sp>
      <p:sp>
        <p:nvSpPr>
          <p:cNvPr id="14" name="Pravokutnik 13"/>
          <p:cNvSpPr/>
          <p:nvPr/>
        </p:nvSpPr>
        <p:spPr>
          <a:xfrm>
            <a:off x="352647" y="5792603"/>
            <a:ext cx="65195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Odgovor: U bari je sada 13 žabica.</a:t>
            </a:r>
            <a:endParaRPr lang="hr-HR" sz="3600" dirty="0"/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8392" y="3797296"/>
            <a:ext cx="1142568" cy="1094936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8392" y="2811072"/>
            <a:ext cx="1142568" cy="1094936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900227" y="3428373"/>
            <a:ext cx="1142568" cy="1094936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9938090" y="364369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hr-H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9971733" y="36444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hr-H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56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.00231 C 0.00703 -0.00046 0.03216 -0.00232 0.04128 -0.00232 C 0.09701 -0.00232 0.15469 0.03843 0.15469 0.07986 C 0.15469 0.0588 0.1836 0.03843 0.21055 0.03843 C 0.2392 0.03843 0.26628 0.0588 0.26628 0.07986 C 0.26628 0.06921 0.2806 0.0588 0.29493 0.0588 C 0.30938 0.0588 0.32383 0.06875 0.32383 0.07986 C 0.32383 0.07407 0.33112 0.06921 0.33815 0.06921 C 0.34545 0.06921 0.35261 0.07454 0.35261 0.07986 C 0.35261 0.07639 0.35599 0.07407 0.35977 0.07407 C 0.36172 0.07407 0.36706 0.07685 0.36706 0.07986 C 0.36706 0.07824 0.36888 0.07639 0.37045 0.07639 C 0.37045 0.07731 0.37409 0.07778 0.37409 0.07986 C 0.37409 0.0787 0.37409 0.07824 0.37591 0.07824 C 0.37591 0.0787 0.37774 0.0787 0.37774 0.07986 C 0.37774 0.0787 0.37774 0.07917 0.37774 0.07824 C 0.37969 0.07824 0.37969 0.0787 0.37969 0.07917 C 0.38151 0.0787 0.38151 0.07917 0.38151 0.07824 C 0.3836 0.07824 0.3836 0.0787 0.3836 0.07917 " pathEditMode="relative" rAng="0" ptsTypes="AAAAAAAAAAAAAAAAA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80" y="363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33333E-6 C 0.00768 0.00023 0.0345 0.00069 0.04427 0.00069 C 0.1039 0.00069 0.16575 -0.0044 0.16575 -0.00926 C 0.16575 -0.00695 0.19661 -0.0044 0.22539 -0.0044 C 0.25625 -0.0044 0.28515 -0.00695 0.28515 -0.00926 C 0.28515 -0.00811 0.30039 -0.00695 0.31588 -0.00695 C 0.33125 -0.00695 0.34674 -0.00811 0.34674 -0.00926 C 0.34674 -0.0088 0.35455 -0.00811 0.36211 -0.00811 C 0.36992 -0.00811 0.37747 -0.0088 0.37747 -0.00926 C 0.37747 -0.00903 0.38125 -0.0088 0.38528 -0.0088 C 0.38724 -0.0088 0.39296 -0.00903 0.39296 -0.00926 C 0.39296 -0.00926 0.39492 -0.00903 0.39674 -0.00903 C 0.39674 -0.00903 0.40052 -0.00926 0.40052 -0.00926 C 0.40052 -0.00926 0.40052 -0.00926 0.4026 -0.00926 C 0.4026 -0.00926 0.40455 -0.00926 0.40455 -0.00926 C 0.40455 -0.00926 0.40455 -0.00926 0.40455 -0.00926 C 0.40664 -0.00926 0.40664 -0.00926 0.40664 -0.00926 C 0.40859 -0.00926 0.40859 -0.00926 0.40859 -0.00926 C 0.41067 -0.00926 0.41067 -0.00926 0.41067 -0.00926 " pathEditMode="relative" rAng="0" ptsTypes="AAAAAAAAAAAAAAAAA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4" y="-44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00462 C 0.00677 -0.00416 0.03046 -0.0037 0.03919 -0.0037 C 0.09192 -0.0037 0.14674 -0.0118 0.14674 -0.01967 C 0.14674 -0.01574 0.17395 -0.0118 0.19948 -0.0118 C 0.22682 -0.0118 0.25234 -0.01574 0.25234 -0.01967 C 0.25234 -0.01782 0.26588 -0.01574 0.27955 -0.01574 C 0.29323 -0.01574 0.3069 -0.01759 0.3069 -0.01967 C 0.3069 -0.01875 0.3138 -0.01782 0.32044 -0.01782 C 0.32734 -0.01782 0.33411 -0.01875 0.33411 -0.01967 C 0.33411 -0.01921 0.33737 -0.01875 0.34088 -0.01875 C 0.3427 -0.01875 0.34778 -0.01921 0.34778 -0.01967 C 0.34778 -0.01944 0.34948 -0.01921 0.35117 -0.01921 C 0.35117 -0.01921 0.35442 -0.01944 0.35442 -0.01967 C 0.35442 -0.01967 0.35442 -0.01944 0.35638 -0.01944 C 0.35638 -0.01944 0.35807 -0.01967 0.35807 -0.01967 C 0.35807 -0.01967 0.35807 -0.01967 0.35807 -0.01944 C 0.35989 -0.01944 0.35989 -0.01967 0.35989 -0.01967 C 0.36158 -0.01967 0.36158 -0.01967 0.36158 -0.01944 C 0.36341 -0.01944 0.36341 -0.01967 0.36341 -0.01967 " pathEditMode="relative" rAng="0" ptsTypes="AAAAAAAAAAAAAAAAA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77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lika 7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4" t="-3450" r="14973" b="3450"/>
          <a:stretch/>
        </p:blipFill>
        <p:spPr>
          <a:xfrm>
            <a:off x="137160" y="3450593"/>
            <a:ext cx="12054840" cy="3412941"/>
          </a:xfrm>
          <a:prstGeom prst="rect">
            <a:avLst/>
          </a:prstGeom>
        </p:spPr>
      </p:pic>
      <p:sp>
        <p:nvSpPr>
          <p:cNvPr id="75" name="Naslov 1"/>
          <p:cNvSpPr txBox="1">
            <a:spLocks/>
          </p:cNvSpPr>
          <p:nvPr/>
        </p:nvSpPr>
        <p:spPr>
          <a:xfrm>
            <a:off x="213804" y="375881"/>
            <a:ext cx="7915212" cy="1151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hr-HR" sz="3600" b="1" dirty="0" smtClean="0"/>
              <a:t>Ovako to izgleda na brojevnoj crti.</a:t>
            </a:r>
          </a:p>
          <a:p>
            <a:pPr algn="l">
              <a:lnSpc>
                <a:spcPct val="120000"/>
              </a:lnSpc>
            </a:pPr>
            <a:endParaRPr lang="hr-HR" sz="3200" b="1" dirty="0" smtClean="0"/>
          </a:p>
        </p:txBody>
      </p:sp>
      <p:sp>
        <p:nvSpPr>
          <p:cNvPr id="76" name="Pravokutnik 75"/>
          <p:cNvSpPr/>
          <p:nvPr/>
        </p:nvSpPr>
        <p:spPr>
          <a:xfrm>
            <a:off x="4698455" y="5528533"/>
            <a:ext cx="9433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  <a:endParaRPr lang="hr-HR" sz="48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7" name="Rectangle 29"/>
          <p:cNvSpPr>
            <a:spLocks noChangeArrowheads="1"/>
          </p:cNvSpPr>
          <p:nvPr/>
        </p:nvSpPr>
        <p:spPr bwMode="auto">
          <a:xfrm>
            <a:off x="4312846" y="2118251"/>
            <a:ext cx="247972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 smtClean="0"/>
              <a:t>10 + 3 =</a:t>
            </a:r>
            <a:endParaRPr lang="hr-HR" altLang="sr-Latn-RS" sz="4400" dirty="0"/>
          </a:p>
        </p:txBody>
      </p:sp>
      <p:sp>
        <p:nvSpPr>
          <p:cNvPr id="79" name="Pravokutnik 78"/>
          <p:cNvSpPr/>
          <p:nvPr/>
        </p:nvSpPr>
        <p:spPr>
          <a:xfrm>
            <a:off x="6565997" y="2129112"/>
            <a:ext cx="9701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sr-Latn-CS" altLang="sr-Latn-R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Elipsa 79"/>
          <p:cNvSpPr/>
          <p:nvPr/>
        </p:nvSpPr>
        <p:spPr>
          <a:xfrm>
            <a:off x="4955275" y="4409548"/>
            <a:ext cx="473318" cy="64382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2" name="Slika 8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6" y="4272066"/>
            <a:ext cx="986959" cy="335375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503" y="4289882"/>
            <a:ext cx="882103" cy="299744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51" y="4241860"/>
            <a:ext cx="986959" cy="335375"/>
          </a:xfrm>
          <a:prstGeom prst="rect">
            <a:avLst/>
          </a:prstGeom>
        </p:spPr>
      </p:pic>
      <p:sp>
        <p:nvSpPr>
          <p:cNvPr id="18" name="Elipsa 17"/>
          <p:cNvSpPr/>
          <p:nvPr/>
        </p:nvSpPr>
        <p:spPr>
          <a:xfrm>
            <a:off x="7736061" y="4409548"/>
            <a:ext cx="473318" cy="64382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/>
          <p:cNvSpPr/>
          <p:nvPr/>
        </p:nvSpPr>
        <p:spPr>
          <a:xfrm>
            <a:off x="7462909" y="5561390"/>
            <a:ext cx="9433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13</a:t>
            </a:r>
            <a:endParaRPr lang="hr-HR" sz="48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67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 animBg="1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lipsa 18"/>
          <p:cNvSpPr/>
          <p:nvPr/>
        </p:nvSpPr>
        <p:spPr>
          <a:xfrm>
            <a:off x="3357228" y="778697"/>
            <a:ext cx="7391078" cy="4958544"/>
          </a:xfrm>
          <a:custGeom>
            <a:avLst/>
            <a:gdLst>
              <a:gd name="connsiteX0" fmla="*/ 0 w 5740136"/>
              <a:gd name="connsiteY0" fmla="*/ 2212037 h 4424074"/>
              <a:gd name="connsiteX1" fmla="*/ 2870068 w 5740136"/>
              <a:gd name="connsiteY1" fmla="*/ 0 h 4424074"/>
              <a:gd name="connsiteX2" fmla="*/ 5740136 w 5740136"/>
              <a:gd name="connsiteY2" fmla="*/ 2212037 h 4424074"/>
              <a:gd name="connsiteX3" fmla="*/ 2870068 w 5740136"/>
              <a:gd name="connsiteY3" fmla="*/ 4424074 h 4424074"/>
              <a:gd name="connsiteX4" fmla="*/ 0 w 5740136"/>
              <a:gd name="connsiteY4" fmla="*/ 2212037 h 4424074"/>
              <a:gd name="connsiteX0" fmla="*/ 0 w 6169904"/>
              <a:gd name="connsiteY0" fmla="*/ 1975714 h 4426601"/>
              <a:gd name="connsiteX1" fmla="*/ 3299836 w 6169904"/>
              <a:gd name="connsiteY1" fmla="*/ 1421 h 4426601"/>
              <a:gd name="connsiteX2" fmla="*/ 6169904 w 6169904"/>
              <a:gd name="connsiteY2" fmla="*/ 2213458 h 4426601"/>
              <a:gd name="connsiteX3" fmla="*/ 3299836 w 6169904"/>
              <a:gd name="connsiteY3" fmla="*/ 4425495 h 4426601"/>
              <a:gd name="connsiteX4" fmla="*/ 0 w 6169904"/>
              <a:gd name="connsiteY4" fmla="*/ 1975714 h 4426601"/>
              <a:gd name="connsiteX0" fmla="*/ 95200 w 6265104"/>
              <a:gd name="connsiteY0" fmla="*/ 1975149 h 4006121"/>
              <a:gd name="connsiteX1" fmla="*/ 3395036 w 6265104"/>
              <a:gd name="connsiteY1" fmla="*/ 856 h 4006121"/>
              <a:gd name="connsiteX2" fmla="*/ 6265104 w 6265104"/>
              <a:gd name="connsiteY2" fmla="*/ 2212893 h 4006121"/>
              <a:gd name="connsiteX3" fmla="*/ 1374212 w 6265104"/>
              <a:gd name="connsiteY3" fmla="*/ 4004306 h 4006121"/>
              <a:gd name="connsiteX4" fmla="*/ 95200 w 6265104"/>
              <a:gd name="connsiteY4" fmla="*/ 1975149 h 4006121"/>
              <a:gd name="connsiteX0" fmla="*/ 102558 w 6738806"/>
              <a:gd name="connsiteY0" fmla="*/ 1985777 h 4080988"/>
              <a:gd name="connsiteX1" fmla="*/ 3402394 w 6738806"/>
              <a:gd name="connsiteY1" fmla="*/ 11484 h 4080988"/>
              <a:gd name="connsiteX2" fmla="*/ 6738806 w 6738806"/>
              <a:gd name="connsiteY2" fmla="*/ 2918465 h 4080988"/>
              <a:gd name="connsiteX3" fmla="*/ 1381570 w 6738806"/>
              <a:gd name="connsiteY3" fmla="*/ 4014934 h 4080988"/>
              <a:gd name="connsiteX4" fmla="*/ 102558 w 6738806"/>
              <a:gd name="connsiteY4" fmla="*/ 1985777 h 4080988"/>
              <a:gd name="connsiteX0" fmla="*/ 164772 w 6801020"/>
              <a:gd name="connsiteY0" fmla="*/ 2093295 h 4188506"/>
              <a:gd name="connsiteX1" fmla="*/ 4398562 w 6801020"/>
              <a:gd name="connsiteY1" fmla="*/ 10866 h 4188506"/>
              <a:gd name="connsiteX2" fmla="*/ 6801020 w 6801020"/>
              <a:gd name="connsiteY2" fmla="*/ 3025983 h 4188506"/>
              <a:gd name="connsiteX3" fmla="*/ 1443784 w 6801020"/>
              <a:gd name="connsiteY3" fmla="*/ 4122452 h 4188506"/>
              <a:gd name="connsiteX4" fmla="*/ 164772 w 6801020"/>
              <a:gd name="connsiteY4" fmla="*/ 2093295 h 418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1020" h="4188506">
                <a:moveTo>
                  <a:pt x="164772" y="2093295"/>
                </a:moveTo>
                <a:cubicBezTo>
                  <a:pt x="657235" y="1408031"/>
                  <a:pt x="3292521" y="-144582"/>
                  <a:pt x="4398562" y="10866"/>
                </a:cubicBezTo>
                <a:cubicBezTo>
                  <a:pt x="5504603" y="166314"/>
                  <a:pt x="6801020" y="1804309"/>
                  <a:pt x="6801020" y="3025983"/>
                </a:cubicBezTo>
                <a:cubicBezTo>
                  <a:pt x="6801020" y="4247657"/>
                  <a:pt x="2549825" y="4277900"/>
                  <a:pt x="1443784" y="4122452"/>
                </a:cubicBezTo>
                <a:cubicBezTo>
                  <a:pt x="337743" y="3967004"/>
                  <a:pt x="-327691" y="2778559"/>
                  <a:pt x="164772" y="2093295"/>
                </a:cubicBezTo>
                <a:close/>
              </a:path>
            </a:pathLst>
          </a:cu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7364138" y="2425686"/>
            <a:ext cx="1392109" cy="151885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6103801" y="3018375"/>
            <a:ext cx="1392109" cy="1518850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231648" y="252272"/>
            <a:ext cx="8912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/>
              <a:t>Na livadi je bilo 13 leptira. Tri su odletjela.</a:t>
            </a:r>
            <a:endParaRPr lang="hr-HR" sz="3600" dirty="0"/>
          </a:p>
          <a:p>
            <a:r>
              <a:rPr lang="hr-HR" sz="3600" dirty="0"/>
              <a:t>Koliko je sada </a:t>
            </a:r>
            <a:r>
              <a:rPr lang="hr-HR" sz="3600" dirty="0" smtClean="0"/>
              <a:t>leptira na livadi?</a:t>
            </a:r>
            <a:endParaRPr lang="hr-HR" sz="3600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5891354" y="1358836"/>
            <a:ext cx="1392109" cy="151885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4832891" y="3077913"/>
            <a:ext cx="1392109" cy="1518850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3802152" y="3873299"/>
            <a:ext cx="1392109" cy="1518850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8547041" y="3476004"/>
            <a:ext cx="1392109" cy="1518850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6919865" y="1312270"/>
            <a:ext cx="1464276" cy="1518850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7914984" y="839182"/>
            <a:ext cx="1392109" cy="1518850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7140598" y="3965055"/>
            <a:ext cx="1392109" cy="1518850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5660658" y="4149558"/>
            <a:ext cx="1392109" cy="1518850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8635048" y="1990611"/>
            <a:ext cx="1392109" cy="1518850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3644617" y="2399381"/>
            <a:ext cx="1392109" cy="1518850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4874731" y="1809186"/>
            <a:ext cx="1392109" cy="1518850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352647" y="5042333"/>
            <a:ext cx="3608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Račun: 13 - 3 = 10</a:t>
            </a:r>
            <a:endParaRPr lang="hr-HR" sz="3600" dirty="0"/>
          </a:p>
        </p:txBody>
      </p:sp>
      <p:sp>
        <p:nvSpPr>
          <p:cNvPr id="23" name="Pravokutnik 22"/>
          <p:cNvSpPr/>
          <p:nvPr/>
        </p:nvSpPr>
        <p:spPr>
          <a:xfrm>
            <a:off x="352647" y="5792603"/>
            <a:ext cx="7045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Odgovor: Na livadi je sada 10 leptira.</a:t>
            </a:r>
            <a:endParaRPr lang="hr-HR" sz="3600" dirty="0"/>
          </a:p>
        </p:txBody>
      </p:sp>
      <p:sp>
        <p:nvSpPr>
          <p:cNvPr id="25" name="Pravokutnik 24"/>
          <p:cNvSpPr/>
          <p:nvPr/>
        </p:nvSpPr>
        <p:spPr>
          <a:xfrm>
            <a:off x="9807378" y="358580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hr-H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9740499" y="363644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hr-H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635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-0.51393 -0.04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03" y="-233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33333E-6 L -0.40326 0.0155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69" y="76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96296E-6 L -0.41159 -0.059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86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lika 7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4" t="-3450" r="14973" b="3450"/>
          <a:stretch/>
        </p:blipFill>
        <p:spPr>
          <a:xfrm>
            <a:off x="137160" y="3450593"/>
            <a:ext cx="12054840" cy="3412941"/>
          </a:xfrm>
          <a:prstGeom prst="rect">
            <a:avLst/>
          </a:prstGeom>
        </p:spPr>
      </p:pic>
      <p:sp>
        <p:nvSpPr>
          <p:cNvPr id="75" name="Naslov 1"/>
          <p:cNvSpPr txBox="1">
            <a:spLocks/>
          </p:cNvSpPr>
          <p:nvPr/>
        </p:nvSpPr>
        <p:spPr>
          <a:xfrm>
            <a:off x="213804" y="375881"/>
            <a:ext cx="7915212" cy="1151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hr-HR" sz="3600" b="1" dirty="0" smtClean="0"/>
              <a:t>Ovako to izgleda na brojevnoj crti.</a:t>
            </a:r>
          </a:p>
          <a:p>
            <a:pPr algn="l">
              <a:lnSpc>
                <a:spcPct val="120000"/>
              </a:lnSpc>
            </a:pPr>
            <a:endParaRPr lang="hr-HR" sz="3200" b="1" dirty="0" smtClean="0"/>
          </a:p>
        </p:txBody>
      </p:sp>
      <p:sp>
        <p:nvSpPr>
          <p:cNvPr id="76" name="Pravokutnik 75"/>
          <p:cNvSpPr/>
          <p:nvPr/>
        </p:nvSpPr>
        <p:spPr>
          <a:xfrm>
            <a:off x="4698455" y="5528533"/>
            <a:ext cx="9433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  <a:endParaRPr lang="hr-HR" sz="48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7" name="Rectangle 29"/>
          <p:cNvSpPr>
            <a:spLocks noChangeArrowheads="1"/>
          </p:cNvSpPr>
          <p:nvPr/>
        </p:nvSpPr>
        <p:spPr bwMode="auto">
          <a:xfrm>
            <a:off x="4312846" y="2118251"/>
            <a:ext cx="247972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 smtClean="0"/>
              <a:t>13 - 3 =</a:t>
            </a:r>
            <a:endParaRPr lang="hr-HR" altLang="sr-Latn-RS" sz="4400" dirty="0"/>
          </a:p>
        </p:txBody>
      </p:sp>
      <p:sp>
        <p:nvSpPr>
          <p:cNvPr id="79" name="Pravokutnik 78"/>
          <p:cNvSpPr/>
          <p:nvPr/>
        </p:nvSpPr>
        <p:spPr>
          <a:xfrm>
            <a:off x="6428838" y="2125206"/>
            <a:ext cx="896912" cy="780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altLang="sr-Latn-R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r-Latn-CS" altLang="sr-Latn-R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Elipsa 79"/>
          <p:cNvSpPr/>
          <p:nvPr/>
        </p:nvSpPr>
        <p:spPr>
          <a:xfrm>
            <a:off x="4955275" y="4409548"/>
            <a:ext cx="473318" cy="64382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2" name="Slika 8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6" y="4272066"/>
            <a:ext cx="986959" cy="335375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503" y="4289882"/>
            <a:ext cx="882103" cy="299744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51" y="4241860"/>
            <a:ext cx="986959" cy="335375"/>
          </a:xfrm>
          <a:prstGeom prst="rect">
            <a:avLst/>
          </a:prstGeom>
        </p:spPr>
      </p:pic>
      <p:sp>
        <p:nvSpPr>
          <p:cNvPr id="18" name="Elipsa 17"/>
          <p:cNvSpPr/>
          <p:nvPr/>
        </p:nvSpPr>
        <p:spPr>
          <a:xfrm>
            <a:off x="7736061" y="4409548"/>
            <a:ext cx="473318" cy="64382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/>
          <p:cNvSpPr/>
          <p:nvPr/>
        </p:nvSpPr>
        <p:spPr>
          <a:xfrm>
            <a:off x="7462909" y="5561390"/>
            <a:ext cx="9433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13</a:t>
            </a:r>
            <a:endParaRPr lang="hr-HR" sz="48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010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9" grpId="0"/>
      <p:bldP spid="80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/>
          <p:cNvSpPr txBox="1">
            <a:spLocks/>
          </p:cNvSpPr>
          <p:nvPr/>
        </p:nvSpPr>
        <p:spPr>
          <a:xfrm>
            <a:off x="257394" y="849986"/>
            <a:ext cx="11082528" cy="506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hr-HR" sz="3200" b="1" dirty="0" smtClean="0"/>
              <a:t>Zadatke </a:t>
            </a:r>
            <a:r>
              <a:rPr lang="hr-HR" sz="3200" b="1" dirty="0" smtClean="0"/>
              <a:t>izračunaj, </a:t>
            </a:r>
            <a:r>
              <a:rPr lang="hr-HR" sz="3200" b="1" dirty="0" smtClean="0"/>
              <a:t>a rješenja provjeri zbrajanjem.</a:t>
            </a:r>
          </a:p>
          <a:p>
            <a:pPr algn="l">
              <a:lnSpc>
                <a:spcPct val="120000"/>
              </a:lnSpc>
            </a:pPr>
            <a:endParaRPr lang="hr-HR" sz="3200" b="1" dirty="0" smtClean="0"/>
          </a:p>
        </p:txBody>
      </p:sp>
      <p:sp>
        <p:nvSpPr>
          <p:cNvPr id="4" name="Pravokutnik 3"/>
          <p:cNvSpPr/>
          <p:nvPr/>
        </p:nvSpPr>
        <p:spPr>
          <a:xfrm>
            <a:off x="257394" y="1361909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12 - 2 =</a:t>
            </a:r>
            <a:endParaRPr lang="hr-HR" sz="3600" dirty="0"/>
          </a:p>
        </p:txBody>
      </p:sp>
      <p:sp>
        <p:nvSpPr>
          <p:cNvPr id="5" name="Pravokutnik 4"/>
          <p:cNvSpPr/>
          <p:nvPr/>
        </p:nvSpPr>
        <p:spPr>
          <a:xfrm>
            <a:off x="257394" y="2202766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16 - 6 =</a:t>
            </a:r>
            <a:endParaRPr lang="hr-HR" sz="3600" dirty="0"/>
          </a:p>
        </p:txBody>
      </p:sp>
      <p:sp>
        <p:nvSpPr>
          <p:cNvPr id="6" name="Pravokutnik 5"/>
          <p:cNvSpPr/>
          <p:nvPr/>
        </p:nvSpPr>
        <p:spPr>
          <a:xfrm>
            <a:off x="257394" y="3742327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13 - 3 =</a:t>
            </a:r>
            <a:endParaRPr lang="hr-HR" sz="3600" dirty="0"/>
          </a:p>
        </p:txBody>
      </p:sp>
      <p:sp>
        <p:nvSpPr>
          <p:cNvPr id="7" name="Pravokutnik 6"/>
          <p:cNvSpPr/>
          <p:nvPr/>
        </p:nvSpPr>
        <p:spPr>
          <a:xfrm>
            <a:off x="202694" y="511626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11 - 1 =</a:t>
            </a:r>
            <a:endParaRPr lang="hr-HR" sz="3600" dirty="0"/>
          </a:p>
        </p:txBody>
      </p:sp>
      <p:sp>
        <p:nvSpPr>
          <p:cNvPr id="8" name="Pravokutnik 7"/>
          <p:cNvSpPr/>
          <p:nvPr/>
        </p:nvSpPr>
        <p:spPr>
          <a:xfrm>
            <a:off x="257394" y="444232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15 - 5 =</a:t>
            </a:r>
            <a:endParaRPr lang="hr-HR" sz="3600" dirty="0"/>
          </a:p>
        </p:txBody>
      </p:sp>
      <p:sp>
        <p:nvSpPr>
          <p:cNvPr id="11" name="Pravokutnik 10"/>
          <p:cNvSpPr/>
          <p:nvPr/>
        </p:nvSpPr>
        <p:spPr>
          <a:xfrm>
            <a:off x="257394" y="3053698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14 - 4 =</a:t>
            </a:r>
            <a:endParaRPr lang="hr-HR" sz="3600" dirty="0"/>
          </a:p>
        </p:txBody>
      </p:sp>
      <p:sp>
        <p:nvSpPr>
          <p:cNvPr id="12" name="Pravokutnik 11"/>
          <p:cNvSpPr/>
          <p:nvPr/>
        </p:nvSpPr>
        <p:spPr>
          <a:xfrm>
            <a:off x="1748157" y="136116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</a:rPr>
              <a:t>10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1724691" y="3738445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</a:rPr>
              <a:t>10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1710515" y="510942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</a:rPr>
              <a:t>10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718639" y="443986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</a:rPr>
              <a:t>10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741578" y="305127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</a:rPr>
              <a:t>10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733817" y="220967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</a:rPr>
              <a:t>10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3911966" y="1321050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10 + 2 = </a:t>
            </a:r>
            <a:r>
              <a:rPr lang="hr-HR" sz="3600" b="1" dirty="0" smtClean="0">
                <a:solidFill>
                  <a:srgbClr val="C00000"/>
                </a:solidFill>
              </a:rPr>
              <a:t>12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3932400" y="3756066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10 + 3 = </a:t>
            </a:r>
            <a:r>
              <a:rPr lang="hr-HR" sz="3600" b="1" dirty="0" smtClean="0">
                <a:solidFill>
                  <a:srgbClr val="C00000"/>
                </a:solidFill>
              </a:rPr>
              <a:t>13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3932400" y="2202766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10 + 6 =</a:t>
            </a:r>
            <a:r>
              <a:rPr lang="hr-HR" sz="3600" b="1" dirty="0" smtClean="0">
                <a:solidFill>
                  <a:srgbClr val="C00000"/>
                </a:solidFill>
              </a:rPr>
              <a:t> 16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3932400" y="5116260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10 + 1 = </a:t>
            </a:r>
            <a:r>
              <a:rPr lang="hr-HR" sz="3600" b="1" dirty="0" smtClean="0">
                <a:solidFill>
                  <a:srgbClr val="C00000"/>
                </a:solidFill>
              </a:rPr>
              <a:t>11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3932400" y="3031994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10 + 4 = </a:t>
            </a:r>
            <a:r>
              <a:rPr lang="hr-HR" sz="3600" b="1" dirty="0" smtClean="0">
                <a:solidFill>
                  <a:srgbClr val="C00000"/>
                </a:solidFill>
              </a:rPr>
              <a:t>14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3932400" y="4448255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 smtClean="0"/>
              <a:t>10 + 5 = </a:t>
            </a:r>
            <a:r>
              <a:rPr lang="hr-HR" sz="3600" b="1" dirty="0" smtClean="0">
                <a:solidFill>
                  <a:srgbClr val="C00000"/>
                </a:solidFill>
              </a:rPr>
              <a:t>15</a:t>
            </a:r>
            <a:endParaRPr lang="hr-HR" sz="3600" b="1" dirty="0">
              <a:solidFill>
                <a:srgbClr val="C00000"/>
              </a:solidFill>
            </a:endParaRPr>
          </a:p>
        </p:txBody>
      </p:sp>
      <p:pic>
        <p:nvPicPr>
          <p:cNvPr id="24" name="Slika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avokutnik 1"/>
          <p:cNvSpPr/>
          <p:nvPr/>
        </p:nvSpPr>
        <p:spPr>
          <a:xfrm>
            <a:off x="2496288" y="1333823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Pravokutnik 44"/>
          <p:cNvSpPr/>
          <p:nvPr/>
        </p:nvSpPr>
        <p:spPr>
          <a:xfrm>
            <a:off x="2481110" y="3742327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Pravokutnik 45"/>
          <p:cNvSpPr/>
          <p:nvPr/>
        </p:nvSpPr>
        <p:spPr>
          <a:xfrm>
            <a:off x="2522587" y="3004654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Pravokutnik 46"/>
          <p:cNvSpPr/>
          <p:nvPr/>
        </p:nvSpPr>
        <p:spPr>
          <a:xfrm>
            <a:off x="2522587" y="2202766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2481110" y="5133862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Pravokutnik 48"/>
          <p:cNvSpPr/>
          <p:nvPr/>
        </p:nvSpPr>
        <p:spPr>
          <a:xfrm>
            <a:off x="2523443" y="4463091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92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" grpId="0"/>
      <p:bldP spid="45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5008" y="383413"/>
            <a:ext cx="10515600" cy="1325563"/>
          </a:xfrm>
        </p:spPr>
        <p:txBody>
          <a:bodyPr/>
          <a:lstStyle/>
          <a:p>
            <a:r>
              <a:rPr lang="hr-HR" dirty="0" smtClean="0"/>
              <a:t>Izračunaj i riješi </a:t>
            </a:r>
            <a:r>
              <a:rPr lang="hr-HR" dirty="0" smtClean="0">
                <a:hlinkClick r:id="rId2"/>
              </a:rPr>
              <a:t>igricu</a:t>
            </a:r>
            <a:r>
              <a:rPr lang="hr-HR" dirty="0" smtClean="0"/>
              <a:t>!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662" y="2506662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1809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268</Words>
  <Application>Microsoft Office PowerPoint</Application>
  <PresentationFormat>Široki zaslon</PresentationFormat>
  <Paragraphs>66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Izračunaj i riješi igricu!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Vlatka Benki Brkić</dc:creator>
  <cp:lastModifiedBy>Vlatka Benki Brkić</cp:lastModifiedBy>
  <cp:revision>45</cp:revision>
  <dcterms:created xsi:type="dcterms:W3CDTF">2019-08-22T14:35:27Z</dcterms:created>
  <dcterms:modified xsi:type="dcterms:W3CDTF">2019-08-27T17:42:51Z</dcterms:modified>
</cp:coreProperties>
</file>