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99FF"/>
    <a:srgbClr val="007E00"/>
    <a:srgbClr val="6D9C1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8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6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8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0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262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80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3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8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1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6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3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8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8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5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GLAS, SLOVO, RIJEČ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7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291580" y="5398322"/>
            <a:ext cx="4877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3735977" y="2547256"/>
            <a:ext cx="5525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/>
              <a:t>BRAVO! </a:t>
            </a:r>
            <a:r>
              <a:rPr lang="hr-HR" sz="66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2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65" y="1920239"/>
            <a:ext cx="4226828" cy="4226828"/>
          </a:xfrm>
          <a:prstGeom prst="rect">
            <a:avLst/>
          </a:prstGeom>
        </p:spPr>
      </p:pic>
      <p:sp>
        <p:nvSpPr>
          <p:cNvPr id="3" name="Elipsasti oblačić 2"/>
          <p:cNvSpPr/>
          <p:nvPr/>
        </p:nvSpPr>
        <p:spPr>
          <a:xfrm rot="560343">
            <a:off x="3476370" y="117565"/>
            <a:ext cx="3657600" cy="273013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/>
          <p:cNvSpPr txBox="1"/>
          <p:nvPr/>
        </p:nvSpPr>
        <p:spPr>
          <a:xfrm flipH="1">
            <a:off x="4817887" y="697804"/>
            <a:ext cx="974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/>
              <a:t>P</a:t>
            </a:r>
            <a:endParaRPr lang="en-US" sz="9600" dirty="0"/>
          </a:p>
        </p:txBody>
      </p:sp>
      <p:pic>
        <p:nvPicPr>
          <p:cNvPr id="5" name="glas 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3323" y="393004"/>
            <a:ext cx="609600" cy="6096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9482580" y="1541417"/>
            <a:ext cx="2220685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Pritisni za zvuk</a:t>
            </a:r>
            <a:endParaRPr lang="en-US" i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5995851" y="3226526"/>
            <a:ext cx="570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Arial Rounded MT Bold" panose="020F0704030504030204" pitchFamily="34" charset="0"/>
              </a:rPr>
              <a:t>Što je Ana izgovorila?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995851" y="4109501"/>
            <a:ext cx="540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Arial Rounded MT Bold" panose="020F0704030504030204" pitchFamily="34" charset="0"/>
              </a:rPr>
              <a:t>Ana je izgovorila </a:t>
            </a:r>
            <a:r>
              <a:rPr lang="hr-HR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glas</a:t>
            </a:r>
            <a:r>
              <a:rPr lang="hr-HR" sz="3600" dirty="0">
                <a:latin typeface="Arial Rounded MT Bold" panose="020F0704030504030204" pitchFamily="34" charset="0"/>
              </a:rPr>
              <a:t> </a:t>
            </a:r>
            <a:r>
              <a:rPr lang="hr-HR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</a:t>
            </a:r>
            <a:r>
              <a:rPr lang="hr-HR" sz="3600" dirty="0">
                <a:latin typeface="Arial Rounded MT Bold" panose="020F0704030504030204" pitchFamily="34" charset="0"/>
              </a:rPr>
              <a:t>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0" y="1267096"/>
            <a:ext cx="4389674" cy="453127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273213" y="2076994"/>
            <a:ext cx="979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/>
              <a:t>P</a:t>
            </a:r>
            <a:endParaRPr lang="en-US" sz="72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6479177" y="627017"/>
            <a:ext cx="491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Arial Rounded MT Bold" panose="020F0704030504030204" pitchFamily="34" charset="0"/>
              </a:rPr>
              <a:t>Što je Ivo napisao?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479177" y="1430663"/>
            <a:ext cx="500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Arial Rounded MT Bold" panose="020F0704030504030204" pitchFamily="34" charset="0"/>
              </a:rPr>
              <a:t>Ivo je napisao </a:t>
            </a:r>
            <a:r>
              <a:rPr lang="hr-HR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slovo</a:t>
            </a:r>
            <a:r>
              <a:rPr lang="hr-HR" sz="3600" dirty="0">
                <a:latin typeface="Arial Rounded MT Bold" panose="020F0704030504030204" pitchFamily="34" charset="0"/>
              </a:rPr>
              <a:t> </a:t>
            </a:r>
            <a:r>
              <a:rPr lang="hr-HR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</a:t>
            </a:r>
            <a:r>
              <a:rPr lang="hr-HR" sz="3600" dirty="0">
                <a:latin typeface="Arial Rounded MT Bold" panose="020F0704030504030204" pitchFamily="34" charset="0"/>
              </a:rPr>
              <a:t>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74320" y="4531362"/>
            <a:ext cx="5871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Kada izgovorimo neko slovo, zovemo ga </a:t>
            </a:r>
            <a:r>
              <a:rPr lang="hr-HR" sz="3200" b="1" dirty="0">
                <a:solidFill>
                  <a:srgbClr val="FF0000"/>
                </a:solidFill>
              </a:rPr>
              <a:t>glas</a:t>
            </a:r>
            <a:r>
              <a:rPr lang="hr-HR" sz="3200" dirty="0"/>
              <a:t>.</a:t>
            </a:r>
            <a:endParaRPr lang="en-US" sz="32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6622866" y="4531362"/>
            <a:ext cx="5055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Kada taj glas napišemo, zovemo ga </a:t>
            </a:r>
            <a:r>
              <a:rPr lang="hr-HR" sz="3200" b="1" dirty="0">
                <a:solidFill>
                  <a:srgbClr val="FFFF00"/>
                </a:solidFill>
              </a:rPr>
              <a:t>slovo</a:t>
            </a:r>
            <a:r>
              <a:rPr lang="hr-HR" sz="3200" dirty="0"/>
              <a:t>.</a:t>
            </a:r>
            <a:endParaRPr lang="en-US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19" y="783409"/>
            <a:ext cx="3595954" cy="35907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897" y="783772"/>
            <a:ext cx="3479265" cy="35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89166" y="705394"/>
            <a:ext cx="890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/>
              <a:t>Zapamti!</a:t>
            </a:r>
            <a:endParaRPr lang="en-US" sz="5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489166" y="2432184"/>
            <a:ext cx="832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Izgovaramo                          </a:t>
            </a:r>
            <a:r>
              <a:rPr lang="hr-HR" sz="4000" b="1" dirty="0">
                <a:solidFill>
                  <a:srgbClr val="FF0000"/>
                </a:solidFill>
              </a:rPr>
              <a:t>GLAS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Strelica udesno 3"/>
          <p:cNvSpPr/>
          <p:nvPr/>
        </p:nvSpPr>
        <p:spPr>
          <a:xfrm>
            <a:off x="5460274" y="2483189"/>
            <a:ext cx="1802674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/>
          <p:cNvSpPr txBox="1"/>
          <p:nvPr/>
        </p:nvSpPr>
        <p:spPr>
          <a:xfrm>
            <a:off x="1489166" y="4428308"/>
            <a:ext cx="875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Pišemo                                   </a:t>
            </a:r>
            <a:r>
              <a:rPr lang="hr-HR" sz="4000" b="1" dirty="0">
                <a:solidFill>
                  <a:srgbClr val="FFFF00"/>
                </a:solidFill>
              </a:rPr>
              <a:t>SLOVO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69" y="4480473"/>
            <a:ext cx="1822862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k 1"/>
          <p:cNvSpPr/>
          <p:nvPr/>
        </p:nvSpPr>
        <p:spPr>
          <a:xfrm>
            <a:off x="274320" y="422923"/>
            <a:ext cx="3317966" cy="220762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35" y="400400"/>
            <a:ext cx="3346994" cy="222523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411" y="484272"/>
            <a:ext cx="3346994" cy="222523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721576" y="866685"/>
            <a:ext cx="48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P</a:t>
            </a:r>
            <a:endParaRPr lang="en-US" sz="36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2186214" y="1513016"/>
            <a:ext cx="41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A</a:t>
            </a:r>
            <a:endParaRPr lang="en-US" sz="360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921292" y="1237732"/>
            <a:ext cx="37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S</a:t>
            </a:r>
            <a:endParaRPr lang="en-US" sz="36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4880972" y="1237732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M</a:t>
            </a:r>
            <a:endParaRPr lang="en-US" sz="36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6761661" y="1089349"/>
            <a:ext cx="44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A</a:t>
            </a:r>
            <a:endParaRPr lang="en-US" sz="36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958658" y="1707853"/>
            <a:ext cx="42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A</a:t>
            </a:r>
            <a:endParaRPr lang="en-US" sz="36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733868" y="730961"/>
            <a:ext cx="43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C</a:t>
            </a:r>
            <a:endParaRPr lang="en-US" sz="3600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0994571" y="1273722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V</a:t>
            </a:r>
            <a:endParaRPr lang="en-US" sz="3600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9271604" y="131622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O</a:t>
            </a:r>
            <a:endParaRPr lang="en-US" sz="3600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0149839" y="833096"/>
            <a:ext cx="44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D</a:t>
            </a:r>
            <a:endParaRPr lang="en-US" sz="3600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10201614" y="173568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A</a:t>
            </a:r>
            <a:endParaRPr lang="en-US" sz="3600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904919" y="2903941"/>
            <a:ext cx="729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latin typeface="Arial Rounded MT Bold" panose="020F0704030504030204" pitchFamily="34" charset="0"/>
              </a:rPr>
              <a:t>U oblačićima su slova.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853144" y="3867818"/>
            <a:ext cx="729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latin typeface="Arial Rounded MT Bold" panose="020F0704030504030204" pitchFamily="34" charset="0"/>
              </a:rPr>
              <a:t>Čine li ona sada riječ?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880972" y="5068389"/>
            <a:ext cx="2047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NE!</a:t>
            </a:r>
            <a:endParaRPr lang="en-US" sz="6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3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k 1"/>
          <p:cNvSpPr/>
          <p:nvPr/>
        </p:nvSpPr>
        <p:spPr>
          <a:xfrm>
            <a:off x="535577" y="457200"/>
            <a:ext cx="3056709" cy="231212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145" y="457200"/>
            <a:ext cx="3078747" cy="232887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752" y="457200"/>
            <a:ext cx="3078747" cy="232887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515291" y="1300032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PAS</a:t>
            </a:r>
            <a:endParaRPr lang="en-US" sz="36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5212080" y="1300032"/>
            <a:ext cx="191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MACA</a:t>
            </a:r>
            <a:endParaRPr lang="en-US" sz="360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9248503" y="1290096"/>
            <a:ext cx="1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VODA</a:t>
            </a:r>
            <a:endParaRPr lang="en-US" sz="36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1198773" y="3217501"/>
            <a:ext cx="994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latin typeface="Arial Rounded MT Bold" panose="020F0704030504030204" pitchFamily="34" charset="0"/>
              </a:rPr>
              <a:t>Čine li sada slova u oblačićima riječ?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319781" y="4435117"/>
            <a:ext cx="134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rgbClr val="007E00"/>
                </a:solidFill>
                <a:latin typeface="Arial Rounded MT Bold" panose="020F0704030504030204" pitchFamily="34" charset="0"/>
              </a:rPr>
              <a:t>DA!</a:t>
            </a:r>
            <a:endParaRPr lang="en-US" sz="4800" dirty="0">
              <a:solidFill>
                <a:srgbClr val="007E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2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022797" y="172166"/>
            <a:ext cx="43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Riječi možemo:</a:t>
            </a:r>
            <a:endParaRPr lang="en-US" sz="4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6" y="2136319"/>
            <a:ext cx="4356604" cy="434921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674" y="2283738"/>
            <a:ext cx="4208922" cy="434921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373540" y="3043203"/>
            <a:ext cx="116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PAS</a:t>
            </a:r>
          </a:p>
          <a:p>
            <a:r>
              <a:rPr lang="hr-HR" sz="2400" b="1" dirty="0"/>
              <a:t>MACA</a:t>
            </a:r>
          </a:p>
          <a:p>
            <a:r>
              <a:rPr lang="hr-HR" sz="2400" b="1" dirty="0"/>
              <a:t>VODA</a:t>
            </a:r>
            <a:endParaRPr lang="en-US" sz="2400" b="1" dirty="0"/>
          </a:p>
        </p:txBody>
      </p:sp>
      <p:sp>
        <p:nvSpPr>
          <p:cNvPr id="6" name="Elipsasti oblačić 5"/>
          <p:cNvSpPr/>
          <p:nvPr/>
        </p:nvSpPr>
        <p:spPr>
          <a:xfrm rot="1427188">
            <a:off x="3027186" y="1775820"/>
            <a:ext cx="2568701" cy="1839480"/>
          </a:xfrm>
          <a:prstGeom prst="wedgeEllipseCallou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niOkvir 6"/>
          <p:cNvSpPr txBox="1"/>
          <p:nvPr/>
        </p:nvSpPr>
        <p:spPr>
          <a:xfrm>
            <a:off x="3699047" y="2095395"/>
            <a:ext cx="150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PAS</a:t>
            </a:r>
          </a:p>
          <a:p>
            <a:r>
              <a:rPr lang="hr-HR" sz="2400" b="1" dirty="0"/>
              <a:t>MACA</a:t>
            </a:r>
          </a:p>
          <a:p>
            <a:r>
              <a:rPr lang="hr-HR" sz="2400" b="1" dirty="0"/>
              <a:t>VODA</a:t>
            </a:r>
            <a:endParaRPr lang="en-US" sz="24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8308226" y="1428433"/>
            <a:ext cx="245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napisati</a:t>
            </a:r>
            <a:endParaRPr lang="en-US" sz="40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783738" y="1333450"/>
            <a:ext cx="265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izgovarati</a:t>
            </a:r>
            <a:endParaRPr lang="en-US" sz="4000" dirty="0"/>
          </a:p>
        </p:txBody>
      </p:sp>
      <p:sp>
        <p:nvSpPr>
          <p:cNvPr id="13" name="Strelica udesno 12"/>
          <p:cNvSpPr/>
          <p:nvPr/>
        </p:nvSpPr>
        <p:spPr>
          <a:xfrm rot="9531372">
            <a:off x="3196599" y="1052488"/>
            <a:ext cx="1265946" cy="1676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elica udesno 13"/>
          <p:cNvSpPr/>
          <p:nvPr/>
        </p:nvSpPr>
        <p:spPr>
          <a:xfrm rot="1375223">
            <a:off x="7400367" y="1178584"/>
            <a:ext cx="1511125" cy="1455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8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64622" y="507749"/>
            <a:ext cx="10437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FF0000"/>
                </a:solidFill>
              </a:rPr>
              <a:t>Izgovorena riječ </a:t>
            </a:r>
            <a:r>
              <a:rPr lang="hr-HR" sz="4400" dirty="0"/>
              <a:t>sastoji se od </a:t>
            </a:r>
            <a:r>
              <a:rPr lang="hr-HR" sz="4400" dirty="0">
                <a:solidFill>
                  <a:srgbClr val="FF0000"/>
                </a:solidFill>
              </a:rPr>
              <a:t>glasova</a:t>
            </a:r>
            <a:r>
              <a:rPr lang="hr-HR" sz="4400" dirty="0"/>
              <a:t>. </a:t>
            </a:r>
          </a:p>
          <a:p>
            <a:pPr algn="ctr"/>
            <a:r>
              <a:rPr lang="hr-HR" sz="4400" dirty="0">
                <a:solidFill>
                  <a:srgbClr val="0099FF"/>
                </a:solidFill>
              </a:rPr>
              <a:t>Glasove čujemo!</a:t>
            </a:r>
            <a:endParaRPr lang="en-US" sz="4400" dirty="0">
              <a:solidFill>
                <a:srgbClr val="0099FF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449978" y="3699988"/>
            <a:ext cx="93530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FFFF00"/>
                </a:solidFill>
              </a:rPr>
              <a:t>Napisana riječ </a:t>
            </a:r>
            <a:r>
              <a:rPr lang="hr-HR" sz="4400" dirty="0"/>
              <a:t>sastoji se od </a:t>
            </a:r>
            <a:r>
              <a:rPr lang="hr-HR" sz="4400" dirty="0">
                <a:solidFill>
                  <a:srgbClr val="FFFF00"/>
                </a:solidFill>
              </a:rPr>
              <a:t>slova</a:t>
            </a:r>
            <a:r>
              <a:rPr lang="hr-HR" sz="4400" dirty="0"/>
              <a:t>.</a:t>
            </a:r>
          </a:p>
          <a:p>
            <a:pPr algn="ctr"/>
            <a:r>
              <a:rPr lang="hr-HR" sz="4400" dirty="0">
                <a:solidFill>
                  <a:srgbClr val="9900CC"/>
                </a:solidFill>
              </a:rPr>
              <a:t>Slova vidimo!</a:t>
            </a:r>
            <a:endParaRPr lang="en-US" sz="4400" dirty="0">
              <a:solidFill>
                <a:srgbClr val="9900CC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845" y="5354133"/>
            <a:ext cx="1368294" cy="7958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83" y="2107338"/>
            <a:ext cx="1104661" cy="11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9004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TM02900771[[fn=Isječak]]</Template>
  <TotalTime>77</TotalTime>
  <Words>127</Words>
  <Application>Microsoft Office PowerPoint</Application>
  <PresentationFormat>Široki zaslon</PresentationFormat>
  <Paragraphs>46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 Rounded MT Bold</vt:lpstr>
      <vt:lpstr>Century Gothic</vt:lpstr>
      <vt:lpstr>Wingdings 3</vt:lpstr>
      <vt:lpstr>Isječak</vt:lpstr>
      <vt:lpstr>GLAS, SLOVO, RIJEČ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GLAS, SLOVO, RIJEČ</dc:title>
  <dc:creator>Maja Rac</dc:creator>
  <cp:lastModifiedBy>Katarina Kranjčec</cp:lastModifiedBy>
  <cp:revision>10</cp:revision>
  <dcterms:created xsi:type="dcterms:W3CDTF">2020-03-25T16:17:08Z</dcterms:created>
  <dcterms:modified xsi:type="dcterms:W3CDTF">2020-04-13T13:28:45Z</dcterms:modified>
</cp:coreProperties>
</file>