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63" r:id="rId4"/>
    <p:sldId id="265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0EE4B8-B556-F6C7-A071-516F87AACA7D}" v="150" dt="2020-03-29T10:56:07.5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55" d="100"/>
          <a:sy n="55" d="100"/>
        </p:scale>
        <p:origin x="590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ea typeface="+mj-lt"/>
                <a:cs typeface="+mj-lt"/>
              </a:rPr>
              <a:t>SVOJE  </a:t>
            </a:r>
            <a:r>
              <a:rPr lang="en-US" dirty="0" err="1">
                <a:ea typeface="+mj-lt"/>
                <a:cs typeface="+mj-lt"/>
              </a:rPr>
              <a:t>čitanje</a:t>
            </a:r>
            <a:r>
              <a:rPr lang="en-US" dirty="0">
                <a:ea typeface="+mj-lt"/>
                <a:cs typeface="+mj-lt"/>
              </a:rPr>
              <a:t>- </a:t>
            </a:r>
            <a:r>
              <a:rPr lang="en-US" dirty="0" err="1">
                <a:ea typeface="+mj-lt"/>
                <a:cs typeface="+mj-lt"/>
              </a:rPr>
              <a:t>procijenite</a:t>
            </a:r>
            <a:r>
              <a:rPr lang="en-US" dirty="0">
                <a:ea typeface="+mj-lt"/>
                <a:cs typeface="+mj-lt"/>
              </a:rPr>
              <a:t> </a:t>
            </a:r>
            <a:r>
              <a:rPr lang="en-US" dirty="0" err="1">
                <a:ea typeface="+mj-lt"/>
                <a:cs typeface="+mj-lt"/>
              </a:rPr>
              <a:t>sami</a:t>
            </a:r>
            <a:endParaRPr lang="en-US" dirty="0"/>
          </a:p>
          <a:p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197603"/>
      </p:ext>
    </p:extLst>
  </p:cSld>
  <p:clrMapOvr>
    <a:masterClrMapping/>
  </p:clrMapOvr>
  <p:transition spd="med" advTm="17974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009E310-C7C2-4F23-B466-4417C8ED3B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1A4F4A1-146B-4D29-852A-F609966797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4C31FF5-F97E-4082-BFC5-A880DB9F3F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01150" y="457200"/>
            <a:ext cx="8533646" cy="5943603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015B4CE-42DE-4E9B-B800-B5B8142E6F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72467" y="621793"/>
            <a:ext cx="8198780" cy="561441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9ACAA5-330C-4FC2-AF49-6467B935A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4616" y="881210"/>
            <a:ext cx="7417925" cy="1517035"/>
          </a:xfrm>
        </p:spPr>
        <p:txBody>
          <a:bodyPr>
            <a:normAutofit/>
          </a:bodyPr>
          <a:lstStyle/>
          <a:p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48A54E-977F-49E4-8A30-FEEAE589BA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4616" y="1714321"/>
            <a:ext cx="6944066" cy="4044296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ODABERITE JEDAN ZNAK KOJI ODGOVARA VAŠEM ČITANJU DANAS  </a:t>
            </a:r>
          </a:p>
          <a:p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  <a:ea typeface="+mn-lt"/>
              <a:cs typeface="+mn-lt"/>
            </a:endParaRPr>
          </a:p>
          <a:p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AKO VAM JE TEŠKO  PROCJENITI -  PITAJTE NEKOGA U KUĆI.</a:t>
            </a:r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201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047"/>
    </mc:Choice>
    <mc:Fallback xmlns="">
      <p:transition spd="slow" advTm="16047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E25BDA2-3F4D-4B38-90E7-989465ECDD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65EEA05-AD42-442F-B6C6-CB9FC28942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96869A-A70D-42F7-876F-605CB1718F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CD407CC-EF5C-486F-9A14-7F681F986D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solidFill>
            <a:schemeClr val="bg1"/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66A781-094F-4D97-8715-0A0CFA144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2835" y="1420706"/>
            <a:ext cx="3466540" cy="4016587"/>
          </a:xfrm>
        </p:spPr>
        <p:txBody>
          <a:bodyPr>
            <a:normAutofit/>
          </a:bodyPr>
          <a:lstStyle/>
          <a:p>
            <a:endParaRPr lang="en-US" sz="36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D955C4-C384-41BA-B7DC-B66F4991CC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0519" y="1420706"/>
            <a:ext cx="5514758" cy="4016587"/>
          </a:xfrm>
        </p:spPr>
        <p:txBody>
          <a:bodyPr anchor="ctr">
            <a:normAutofit lnSpcReduction="10000"/>
          </a:bodyPr>
          <a:lstStyle/>
          <a:p>
            <a:r>
              <a:rPr lang="en-US" sz="3600" dirty="0"/>
              <a:t>JAKO SPORO ČITAM RIJEČI I TREBA MI DOSTA VREMENA ZA ČITANJE. </a:t>
            </a:r>
            <a:endParaRPr lang="hr-HR" sz="3600" dirty="0"/>
          </a:p>
          <a:p>
            <a:endParaRPr lang="en-US" sz="3600" dirty="0">
              <a:solidFill>
                <a:srgbClr val="404040"/>
              </a:solidFill>
            </a:endParaRPr>
          </a:p>
          <a:p>
            <a:r>
              <a:rPr lang="en-US" sz="3600" dirty="0"/>
              <a:t>ČESTO POGREŠNO PROČITAM RIJEČ.</a:t>
            </a:r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DD76B5F-5BAA-48C6-9065-9AEF15D30B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05731" y="2057401"/>
            <a:ext cx="0" cy="2743200"/>
          </a:xfrm>
          <a:prstGeom prst="line">
            <a:avLst/>
          </a:prstGeom>
          <a:ln w="158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4" descr="A picture containing drawing&#10;&#10;Description generated with very high confidence">
            <a:extLst>
              <a:ext uri="{FF2B5EF4-FFF2-40B4-BE49-F238E27FC236}">
                <a16:creationId xmlns:a16="http://schemas.microsoft.com/office/drawing/2014/main" id="{53E2543F-22E2-4024-99AA-1F32BC67D1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50427" y="2401653"/>
            <a:ext cx="2452628" cy="2035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606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8773">
        <p:fade/>
      </p:transition>
    </mc:Choice>
    <mc:Fallback xmlns="">
      <p:transition spd="med" advTm="18773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E25BDA2-3F4D-4B38-90E7-989465ECDD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65EEA05-AD42-442F-B6C6-CB9FC28942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96869A-A70D-42F7-876F-605CB1718F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CD407CC-EF5C-486F-9A14-7F681F986D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solidFill>
            <a:schemeClr val="bg1"/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3064CE-AEFD-4EC3-A421-3D36CE0B1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2835" y="1420706"/>
            <a:ext cx="3466540" cy="4016587"/>
          </a:xfrm>
        </p:spPr>
        <p:txBody>
          <a:bodyPr>
            <a:normAutofit/>
          </a:bodyPr>
          <a:lstStyle/>
          <a:p>
            <a:endParaRPr lang="en-US" sz="36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A9EE59-FE4B-4A65-BFAE-4F005436FB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7051" y="1420706"/>
            <a:ext cx="6804996" cy="4269880"/>
          </a:xfrm>
        </p:spPr>
        <p:txBody>
          <a:bodyPr anchor="ctr">
            <a:normAutofit/>
          </a:bodyPr>
          <a:lstStyle/>
          <a:p>
            <a:r>
              <a:rPr lang="en-US" sz="3600" dirty="0"/>
              <a:t>REČENICE ČITAM SPORO I PONEKAD POGREŠNO PROČITAM RIJEČ. </a:t>
            </a:r>
            <a:endParaRPr lang="hr-HR" sz="3600"/>
          </a:p>
          <a:p>
            <a:endParaRPr lang="en-US" sz="3600" dirty="0">
              <a:ea typeface="+mn-lt"/>
              <a:cs typeface="+mn-lt"/>
            </a:endParaRPr>
          </a:p>
          <a:p>
            <a:r>
              <a:rPr lang="en-US" sz="3600" dirty="0"/>
              <a:t>NE PAZIM NA REČENIČNE ZNAKOVE.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DD76B5F-5BAA-48C6-9065-9AEF15D30B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05731" y="2057401"/>
            <a:ext cx="0" cy="2743200"/>
          </a:xfrm>
          <a:prstGeom prst="line">
            <a:avLst/>
          </a:prstGeom>
          <a:ln w="158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6" descr="A picture containing drawing&#10;&#10;Description generated with very high confidence">
            <a:extLst>
              <a:ext uri="{FF2B5EF4-FFF2-40B4-BE49-F238E27FC236}">
                <a16:creationId xmlns:a16="http://schemas.microsoft.com/office/drawing/2014/main" id="{3C743197-90A3-4E14-9355-3004F0B4AE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66991" y="1813571"/>
            <a:ext cx="2876314" cy="2553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1744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072"/>
    </mc:Choice>
    <mc:Fallback xmlns="">
      <p:transition spd="slow" advTm="25072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E25BDA2-3F4D-4B38-90E7-989465ECDD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65EEA05-AD42-442F-B6C6-CB9FC28942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96869A-A70D-42F7-876F-605CB1718F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CD407CC-EF5C-486F-9A14-7F681F986D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solidFill>
            <a:schemeClr val="bg1"/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86C7232-55C7-4878-9BE5-4669F9C10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2835" y="1420706"/>
            <a:ext cx="3466540" cy="4016587"/>
          </a:xfrm>
        </p:spPr>
        <p:txBody>
          <a:bodyPr>
            <a:normAutofit/>
          </a:bodyPr>
          <a:lstStyle/>
          <a:p>
            <a:endParaRPr lang="en-US" sz="36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0A761-B1AD-49A4-B6C0-B6FC66B87B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1135" y="1420706"/>
            <a:ext cx="6563190" cy="4536211"/>
          </a:xfrm>
        </p:spPr>
        <p:txBody>
          <a:bodyPr anchor="ctr">
            <a:normAutofit/>
          </a:bodyPr>
          <a:lstStyle/>
          <a:p>
            <a:r>
              <a:rPr lang="en-US" sz="3600" dirty="0">
                <a:ea typeface="+mn-lt"/>
                <a:cs typeface="+mn-lt"/>
              </a:rPr>
              <a:t>SVAKU RIJEČ PROČITAM TOČNO.</a:t>
            </a:r>
            <a:r>
              <a:rPr lang="hr-HR" sz="3600" dirty="0">
                <a:ea typeface="+mn-lt"/>
                <a:cs typeface="+mn-lt"/>
              </a:rPr>
              <a:t>              </a:t>
            </a:r>
          </a:p>
          <a:p>
            <a:r>
              <a:rPr lang="en-US" sz="3600" dirty="0">
                <a:ea typeface="+mn-lt"/>
                <a:cs typeface="+mn-lt"/>
              </a:rPr>
              <a:t> ČITAM PREBRZO ILI PRESPORO. </a:t>
            </a:r>
            <a:endParaRPr lang="hr-HR" sz="3600" dirty="0">
              <a:ea typeface="+mn-lt"/>
              <a:cs typeface="+mn-lt"/>
            </a:endParaRPr>
          </a:p>
          <a:p>
            <a:r>
              <a:rPr lang="en-US" sz="3600" dirty="0">
                <a:ea typeface="+mn-lt"/>
                <a:cs typeface="+mn-lt"/>
              </a:rPr>
              <a:t>NE PAZIM NA POJEDINE REČENIČNE ZNAKOVE.</a:t>
            </a:r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DD76B5F-5BAA-48C6-9065-9AEF15D30B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05731" y="2057401"/>
            <a:ext cx="0" cy="2743200"/>
          </a:xfrm>
          <a:prstGeom prst="line">
            <a:avLst/>
          </a:prstGeom>
          <a:ln w="158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6CF317F7-F8C3-40E0-B02C-B59DFE7DCE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05730" y="1869252"/>
            <a:ext cx="3545055" cy="345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3481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237"/>
    </mc:Choice>
    <mc:Fallback xmlns="">
      <p:transition spd="slow" advTm="20237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E25BDA2-3F4D-4B38-90E7-989465ECDD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65EEA05-AD42-442F-B6C6-CB9FC28942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96869A-A70D-42F7-876F-605CB1718F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CD407CC-EF5C-486F-9A14-7F681F986D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solidFill>
            <a:schemeClr val="bg1"/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E84407A-B8B5-4713-8A35-71FB1BC95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2835" y="1420706"/>
            <a:ext cx="3466540" cy="4016587"/>
          </a:xfrm>
        </p:spPr>
        <p:txBody>
          <a:bodyPr>
            <a:normAutofit/>
          </a:bodyPr>
          <a:lstStyle/>
          <a:p>
            <a:endParaRPr lang="en-US" sz="36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64EB4B-138B-4521-81C2-1467F8CF07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0519" y="1420706"/>
            <a:ext cx="5514758" cy="4016587"/>
          </a:xfrm>
        </p:spPr>
        <p:txBody>
          <a:bodyPr anchor="ctr">
            <a:normAutofit fontScale="85000" lnSpcReduction="20000"/>
          </a:bodyPr>
          <a:lstStyle/>
          <a:p>
            <a:r>
              <a:rPr lang="en-US" sz="3600" dirty="0">
                <a:ea typeface="+mn-lt"/>
                <a:cs typeface="+mn-lt"/>
              </a:rPr>
              <a:t>SVAKU RIJEČ PROČITAM TOČNO. </a:t>
            </a:r>
            <a:endParaRPr lang="hr-HR" sz="3600" dirty="0">
              <a:ea typeface="+mn-lt"/>
              <a:cs typeface="+mn-lt"/>
            </a:endParaRPr>
          </a:p>
          <a:p>
            <a:endParaRPr lang="hr-HR" sz="3600" dirty="0">
              <a:ea typeface="+mn-lt"/>
              <a:cs typeface="+mn-lt"/>
            </a:endParaRPr>
          </a:p>
          <a:p>
            <a:r>
              <a:rPr lang="en-US" sz="3600" dirty="0">
                <a:ea typeface="+mn-lt"/>
                <a:cs typeface="+mn-lt"/>
              </a:rPr>
              <a:t>REČ</a:t>
            </a:r>
            <a:r>
              <a:rPr lang="hr-HR" sz="3600">
                <a:ea typeface="+mn-lt"/>
                <a:cs typeface="+mn-lt"/>
              </a:rPr>
              <a:t>E</a:t>
            </a:r>
            <a:r>
              <a:rPr lang="en-US" sz="3600">
                <a:ea typeface="+mn-lt"/>
                <a:cs typeface="+mn-lt"/>
              </a:rPr>
              <a:t>NICE </a:t>
            </a:r>
            <a:r>
              <a:rPr lang="en-US" sz="3600" dirty="0">
                <a:ea typeface="+mn-lt"/>
                <a:cs typeface="+mn-lt"/>
              </a:rPr>
              <a:t>ČITAM GLASNO I SVI ME RAZUMIJU. </a:t>
            </a:r>
            <a:endParaRPr lang="hr-HR" sz="3600" dirty="0">
              <a:ea typeface="+mn-lt"/>
              <a:cs typeface="+mn-lt"/>
            </a:endParaRPr>
          </a:p>
          <a:p>
            <a:endParaRPr lang="en-US" sz="3600" dirty="0">
              <a:solidFill>
                <a:srgbClr val="404040"/>
              </a:solidFill>
              <a:ea typeface="+mn-lt"/>
              <a:cs typeface="+mn-lt"/>
            </a:endParaRPr>
          </a:p>
          <a:p>
            <a:r>
              <a:rPr lang="en-US" sz="3600" dirty="0">
                <a:ea typeface="+mn-lt"/>
                <a:cs typeface="+mn-lt"/>
              </a:rPr>
              <a:t>POŠTUJEM REČENI</a:t>
            </a:r>
            <a:r>
              <a:rPr lang="hr-HR" sz="3600" dirty="0">
                <a:ea typeface="+mn-lt"/>
                <a:cs typeface="+mn-lt"/>
              </a:rPr>
              <a:t>ČN</a:t>
            </a:r>
            <a:r>
              <a:rPr lang="en-US" sz="3600" dirty="0">
                <a:ea typeface="+mn-lt"/>
                <a:cs typeface="+mn-lt"/>
              </a:rPr>
              <a:t>E ZNAKOVE, RAZLIKUJEM : ?  ! </a:t>
            </a:r>
            <a:r>
              <a:rPr lang="hr-HR" sz="3600" dirty="0">
                <a:ea typeface="+mn-lt"/>
                <a:cs typeface="+mn-lt"/>
              </a:rPr>
              <a:t>  </a:t>
            </a:r>
            <a:r>
              <a:rPr lang="en-US" sz="3600" dirty="0" err="1">
                <a:ea typeface="+mn-lt"/>
                <a:cs typeface="+mn-lt"/>
              </a:rPr>
              <a:t>i</a:t>
            </a:r>
            <a:r>
              <a:rPr lang="en-US" sz="3600" dirty="0">
                <a:ea typeface="+mn-lt"/>
                <a:cs typeface="+mn-lt"/>
              </a:rPr>
              <a:t> .</a:t>
            </a:r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DD76B5F-5BAA-48C6-9065-9AEF15D30B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05731" y="2057401"/>
            <a:ext cx="0" cy="2743200"/>
          </a:xfrm>
          <a:prstGeom prst="line">
            <a:avLst/>
          </a:prstGeom>
          <a:ln w="158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4" descr="A picture containing lamp, table, light&#10;&#10;Description generated with very high confidence">
            <a:extLst>
              <a:ext uri="{FF2B5EF4-FFF2-40B4-BE49-F238E27FC236}">
                <a16:creationId xmlns:a16="http://schemas.microsoft.com/office/drawing/2014/main" id="{71BE8222-3BDB-4166-914E-4EC803AE15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7216" y="2000956"/>
            <a:ext cx="2874903" cy="3006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680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821"/>
    </mc:Choice>
    <mc:Fallback xmlns="">
      <p:transition spd="slow" advTm="23821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12</TotalTime>
  <Words>100</Words>
  <Application>Microsoft Office PowerPoint</Application>
  <PresentationFormat>Široki zaslon</PresentationFormat>
  <Paragraphs>18</Paragraphs>
  <Slides>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9" baseType="lpstr">
      <vt:lpstr>Century Gothic</vt:lpstr>
      <vt:lpstr>Garamond</vt:lpstr>
      <vt:lpstr>Savon</vt:lpstr>
      <vt:lpstr>SVOJE  čitanje- procijenite sami 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Korisnik</dc:creator>
  <cp:lastModifiedBy>Katarina Kranjčec</cp:lastModifiedBy>
  <cp:revision>101</cp:revision>
  <dcterms:created xsi:type="dcterms:W3CDTF">2020-03-29T10:27:26Z</dcterms:created>
  <dcterms:modified xsi:type="dcterms:W3CDTF">2020-04-23T17:03:30Z</dcterms:modified>
</cp:coreProperties>
</file>