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DFDFE5-578A-4097-8D7B-EF28AC0F7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93431A8-4972-4E8B-947B-FE1B40C34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0E455E-1D98-4D1F-B4CA-0608564B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A245EB1-73B9-4081-85DC-B3FF60AF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5C5A5C-8992-4168-B722-1DEE0F4D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1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E4C120-23BA-408C-987C-164A51E6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16880E9-E258-43C7-9FC4-6FBB7517B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45D28B7-B151-4491-85F2-882BB9AAF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F6A141A-6895-4B0B-BD40-56D55B85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3D7356-CC1B-4046-A1A0-A9D1443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902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E587194-1FE7-430D-9E39-9545D038D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2BCF0C4-CA04-4F27-8FDB-8A6D9B285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90BC3E1-4D84-45D5-9E84-BE2BAEFE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B018BE0-7594-4DE2-8E65-F6B20576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72975FC-AA8B-422F-AC97-D84A6BD2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555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9099FD-B640-4743-A161-B34B4FE1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B5A8B8-3D7A-492F-B3C6-FF42F5C2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3DF611-3BC4-4FD9-8D6C-AD5E66AF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884476-9D67-435F-9DC4-00F63DDD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8B9983-9743-48EB-A00F-9542B77A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40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09DE0A-32CD-4508-BAD9-B641F1AE0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5C71272-7937-4E56-913D-8C5F6A2CB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9AE8A2-13E3-445A-975A-CD74DC48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3E5FEBA-8455-47E1-8A99-F76747A9C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1B8F58-07B5-4E42-9F4B-52647FF2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865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5A4DF1-BB98-4704-9BE9-56B99153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56BEDA-0042-45CB-AE4B-0260FFFF9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E7A96CC-E8C5-45BF-9309-BEC068A2E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1FB62F2-C355-41CF-8F42-842E6AA7A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3F4F4EE-9348-4E34-BAAF-66F703D7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FBDB484-CFC5-422F-841F-B45D90E4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81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A56939-35C7-4824-AA58-9B0E16B8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8F3A07-F00A-47A9-BD59-25DF25AF8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451932D-E069-4819-90AC-C4526C030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13D81D4-3F03-4228-91D7-5B4175D54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ADF0355-ACD6-4373-9335-2704D56CC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11E030D-8603-48E0-B182-84C32499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B5557D0-3184-4863-878E-FCD341FA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4B22433-AD82-4697-A6AB-55C992A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699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F6D2BE-CEFF-4707-83D1-33A16BC1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B8AF0BA-B1AB-4ECC-987C-FE27FE84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13738A8-12E1-4873-BD8B-3C83D58C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D06037A-7956-4041-921A-8B6F1650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88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D84AC09-5B0B-4D13-AA5C-B43E3AF6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318A53A-3CA1-479B-B9D1-6D965E4D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41D2361-DDCB-4E13-BE61-1BC8323C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9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24F47B-35C3-40DE-9799-9CBE8D78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1A02AD-CA2E-4A5C-BAC7-9931BBE3D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58AC12B-C272-460B-AD94-CA09DF570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EF3AFE8-3FE4-4F89-8029-000E6C88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6C019DB-4BD4-4115-843E-5D837FD0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9302545-6E51-494F-A23F-8781059C8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91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001DB8-4A4C-444F-934E-40411F34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3EA57AE-EBD4-4F39-AF07-1796F6227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DE640F-04D6-48F9-989C-53CD70360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63B7B1C-FEDB-48B0-B651-5186D2CF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0EF319F-8C52-44D5-B854-512DB5386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E3BE67B-D886-4DCE-A572-0918810A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6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03C0456-E7F5-4E63-8E4D-A7471B01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6567D26-F915-42AD-9ED2-C8E760CEB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9A5E35-B556-4612-B434-FD2993504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DBF6-3D02-4CBC-9C74-CC845213ED96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92F6FB-C6CA-453C-8837-B66E81DA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87D6A94-5C03-482D-81B3-2AF94F528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1887-9CC7-4A2C-A1F4-9632BCB1B4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738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sel and Gretel finding the Gingerbread House – Charlotte Steel">
            <a:extLst>
              <a:ext uri="{FF2B5EF4-FFF2-40B4-BE49-F238E27FC236}">
                <a16:creationId xmlns:a16="http://schemas.microsoft.com/office/drawing/2014/main" id="{FD8BF6A8-4606-40FB-BF90-FCCCE2527D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63" b="2084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E27C132-CADD-43DD-AFA5-A3AF6F42C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hr-HR" sz="4000"/>
              <a:t>Njemački jezik – 4. Klasse – 20. Mai 2020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F6875B-7F55-4435-8503-630C5D5F5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hr-HR" sz="200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48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B114AFF-CC13-4F58-B5A9-3247894C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hr-HR" sz="4000" b="1" dirty="0" err="1">
                <a:solidFill>
                  <a:srgbClr val="FFFFFF"/>
                </a:solidFill>
              </a:rPr>
              <a:t>Das</a:t>
            </a:r>
            <a:r>
              <a:rPr lang="hr-HR" sz="4000" b="1" dirty="0">
                <a:solidFill>
                  <a:srgbClr val="FFFFFF"/>
                </a:solidFill>
              </a:rPr>
              <a:t> </a:t>
            </a:r>
            <a:r>
              <a:rPr lang="hr-HR" sz="4000" b="1" dirty="0" err="1">
                <a:solidFill>
                  <a:srgbClr val="FFFFFF"/>
                </a:solidFill>
              </a:rPr>
              <a:t>Haus</a:t>
            </a:r>
            <a:r>
              <a:rPr lang="hr-HR" sz="4000" b="1" dirty="0">
                <a:solidFill>
                  <a:srgbClr val="FFFFFF"/>
                </a:solidFill>
              </a:rPr>
              <a:t> von </a:t>
            </a:r>
            <a:r>
              <a:rPr lang="hr-HR" sz="4000" b="1" dirty="0" err="1">
                <a:solidFill>
                  <a:srgbClr val="FFFFFF"/>
                </a:solidFill>
              </a:rPr>
              <a:t>Familie</a:t>
            </a:r>
            <a:r>
              <a:rPr lang="hr-HR" sz="4000" b="1" dirty="0">
                <a:solidFill>
                  <a:srgbClr val="FFFFFF"/>
                </a:solidFill>
              </a:rPr>
              <a:t> </a:t>
            </a:r>
            <a:r>
              <a:rPr lang="hr-HR" sz="4000" b="1" dirty="0" err="1">
                <a:solidFill>
                  <a:srgbClr val="FFFFFF"/>
                </a:solidFill>
              </a:rPr>
              <a:t>Weigel</a:t>
            </a:r>
            <a:r>
              <a:rPr lang="hr-HR" sz="4000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5D1346-94EC-44EA-8D35-114644A7C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hr-HR" sz="2400" dirty="0"/>
              <a:t>Pročitaj tekst „</a:t>
            </a:r>
            <a:r>
              <a:rPr lang="hr-HR" sz="2400" dirty="0" err="1"/>
              <a:t>Das</a:t>
            </a:r>
            <a:r>
              <a:rPr lang="hr-HR" sz="2400" dirty="0"/>
              <a:t> </a:t>
            </a:r>
            <a:r>
              <a:rPr lang="hr-HR" sz="2400" dirty="0" err="1"/>
              <a:t>Haus</a:t>
            </a:r>
            <a:r>
              <a:rPr lang="hr-HR" sz="2400" dirty="0"/>
              <a:t> von </a:t>
            </a:r>
            <a:r>
              <a:rPr lang="hr-HR" sz="2400" dirty="0" err="1"/>
              <a:t>Familie</a:t>
            </a:r>
            <a:r>
              <a:rPr lang="hr-HR" sz="2400" dirty="0"/>
              <a:t> </a:t>
            </a:r>
            <a:r>
              <a:rPr lang="hr-HR" sz="2400" dirty="0" err="1"/>
              <a:t>Weigel</a:t>
            </a:r>
            <a:r>
              <a:rPr lang="hr-HR" sz="2400" dirty="0"/>
              <a:t>” u UDŽ. na str. 52 i 53. </a:t>
            </a:r>
          </a:p>
          <a:p>
            <a:pPr marL="514350" indent="-514350">
              <a:buAutoNum type="arabicPeriod"/>
            </a:pPr>
            <a:r>
              <a:rPr lang="hr-HR" sz="2400" b="1" dirty="0"/>
              <a:t>Riješi 4. zadatak na str. 53. </a:t>
            </a:r>
          </a:p>
          <a:p>
            <a:pPr marL="0" indent="0">
              <a:buNone/>
            </a:pPr>
            <a:r>
              <a:rPr lang="hr-HR" sz="2400" dirty="0"/>
              <a:t>-&gt; Pitajte i odgovarajte! Za svaku prostoriju u kući postavi pitanje te odgovori na njega koristeći zamjenicu kao što je u primjeru: </a:t>
            </a:r>
          </a:p>
          <a:p>
            <a:pPr marL="0" indent="0">
              <a:buNone/>
            </a:pPr>
            <a:r>
              <a:rPr lang="hr-HR" sz="2400" dirty="0" err="1"/>
              <a:t>Wie</a:t>
            </a:r>
            <a:r>
              <a:rPr lang="hr-HR" sz="2400" dirty="0"/>
              <a:t> </a:t>
            </a:r>
            <a:r>
              <a:rPr lang="hr-HR" sz="2400" dirty="0" err="1"/>
              <a:t>ist</a:t>
            </a:r>
            <a:r>
              <a:rPr lang="hr-HR" sz="2400" dirty="0"/>
              <a:t> </a:t>
            </a:r>
            <a:r>
              <a:rPr lang="hr-HR" sz="2400" dirty="0" err="1"/>
              <a:t>die</a:t>
            </a:r>
            <a:r>
              <a:rPr lang="hr-HR" sz="2400" dirty="0"/>
              <a:t> </a:t>
            </a:r>
            <a:r>
              <a:rPr lang="hr-HR" sz="2400" dirty="0" err="1"/>
              <a:t>Küche</a:t>
            </a:r>
            <a:r>
              <a:rPr lang="hr-HR" sz="2400" dirty="0"/>
              <a:t>? </a:t>
            </a:r>
            <a:r>
              <a:rPr lang="hr-HR" sz="2400" dirty="0" err="1"/>
              <a:t>Sie</a:t>
            </a:r>
            <a:r>
              <a:rPr lang="hr-HR" sz="2400" dirty="0"/>
              <a:t> </a:t>
            </a:r>
            <a:r>
              <a:rPr lang="hr-HR" sz="2400" dirty="0" err="1"/>
              <a:t>ist</a:t>
            </a:r>
            <a:r>
              <a:rPr lang="hr-HR" sz="2400" dirty="0"/>
              <a:t> </a:t>
            </a:r>
            <a:r>
              <a:rPr lang="hr-HR" sz="2400" dirty="0" err="1"/>
              <a:t>klein</a:t>
            </a:r>
            <a:r>
              <a:rPr lang="hr-HR" sz="2400" dirty="0"/>
              <a:t>, aber </a:t>
            </a:r>
            <a:r>
              <a:rPr lang="hr-HR" sz="2400" dirty="0" err="1"/>
              <a:t>praktisch</a:t>
            </a:r>
            <a:r>
              <a:rPr lang="hr-HR" sz="2400" dirty="0"/>
              <a:t>.</a:t>
            </a:r>
          </a:p>
          <a:p>
            <a:pPr marL="0" indent="0">
              <a:buNone/>
            </a:pPr>
            <a:r>
              <a:rPr lang="hr-HR" sz="2400" dirty="0"/>
              <a:t>-&gt; Nastavi postavljati pitanja i odgovarati na njih redom:</a:t>
            </a:r>
            <a:br>
              <a:rPr lang="hr-HR" sz="2400" dirty="0"/>
            </a:br>
            <a:r>
              <a:rPr lang="hr-HR" sz="2400" dirty="0" err="1"/>
              <a:t>Wie</a:t>
            </a:r>
            <a:r>
              <a:rPr lang="hr-HR" sz="2400" dirty="0"/>
              <a:t> </a:t>
            </a:r>
            <a:r>
              <a:rPr lang="hr-HR" sz="2400" dirty="0" err="1"/>
              <a:t>ist</a:t>
            </a:r>
            <a:r>
              <a:rPr lang="hr-HR" sz="2400" dirty="0"/>
              <a:t> </a:t>
            </a:r>
            <a:r>
              <a:rPr lang="hr-HR" sz="2400" dirty="0" err="1"/>
              <a:t>das</a:t>
            </a:r>
            <a:r>
              <a:rPr lang="hr-HR" sz="2400" dirty="0"/>
              <a:t> </a:t>
            </a:r>
            <a:r>
              <a:rPr lang="hr-HR" sz="2400" dirty="0" err="1"/>
              <a:t>Schlafzimmer</a:t>
            </a:r>
            <a:r>
              <a:rPr lang="hr-HR" sz="2400" dirty="0"/>
              <a:t> von </a:t>
            </a:r>
            <a:r>
              <a:rPr lang="hr-HR" sz="2400" dirty="0" err="1"/>
              <a:t>Herrn</a:t>
            </a:r>
            <a:r>
              <a:rPr lang="hr-HR" sz="2400" dirty="0"/>
              <a:t> </a:t>
            </a:r>
            <a:r>
              <a:rPr lang="hr-HR" sz="2400" dirty="0" err="1"/>
              <a:t>und</a:t>
            </a:r>
            <a:r>
              <a:rPr lang="hr-HR" sz="2400" dirty="0"/>
              <a:t> </a:t>
            </a:r>
            <a:r>
              <a:rPr lang="hr-HR" sz="2400" dirty="0" err="1"/>
              <a:t>Frau</a:t>
            </a:r>
            <a:r>
              <a:rPr lang="hr-HR" sz="2400" dirty="0"/>
              <a:t> </a:t>
            </a:r>
            <a:r>
              <a:rPr lang="hr-HR" sz="2400" dirty="0" err="1"/>
              <a:t>Weigel</a:t>
            </a:r>
            <a:r>
              <a:rPr lang="hr-HR" sz="2400" dirty="0"/>
              <a:t>? Es </a:t>
            </a:r>
            <a:r>
              <a:rPr lang="hr-HR" sz="2400" dirty="0" err="1"/>
              <a:t>ist</a:t>
            </a:r>
            <a:r>
              <a:rPr lang="hr-HR" sz="2400" dirty="0"/>
              <a:t> …..</a:t>
            </a:r>
          </a:p>
          <a:p>
            <a:pPr marL="0" indent="0">
              <a:buNone/>
            </a:pPr>
            <a:r>
              <a:rPr lang="hr-HR" sz="2400" dirty="0"/>
              <a:t>(ukupno moraš postaviti još 7 pitanja)</a:t>
            </a:r>
          </a:p>
        </p:txBody>
      </p:sp>
    </p:spTree>
    <p:extLst>
      <p:ext uri="{BB962C8B-B14F-4D97-AF65-F5344CB8AC3E}">
        <p14:creationId xmlns:p14="http://schemas.microsoft.com/office/powerpoint/2010/main" val="408035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36C510-0B6F-4DCE-BC4C-5255D5955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FFFFFF"/>
                </a:solidFill>
              </a:rPr>
              <a:t>Radna bilježnica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497BA1-0859-45D9-B30F-77BEDC9C7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hr-HR" sz="2400" b="1" dirty="0"/>
              <a:t>Riješi zadatak 2 na str. 40!</a:t>
            </a:r>
          </a:p>
          <a:p>
            <a:pPr marL="0" indent="0">
              <a:buNone/>
            </a:pPr>
            <a:r>
              <a:rPr lang="hr-HR" sz="2400" dirty="0"/>
              <a:t>-&gt; prisjeti se </a:t>
            </a:r>
            <a:r>
              <a:rPr lang="hr-HR" sz="2400" dirty="0" err="1">
                <a:solidFill>
                  <a:schemeClr val="accent1"/>
                </a:solidFill>
              </a:rPr>
              <a:t>der</a:t>
            </a:r>
            <a:r>
              <a:rPr lang="hr-HR" sz="2400" dirty="0">
                <a:solidFill>
                  <a:schemeClr val="accent1"/>
                </a:solidFill>
              </a:rPr>
              <a:t> </a:t>
            </a:r>
            <a:r>
              <a:rPr lang="hr-HR" sz="24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hr-HR" sz="2400" dirty="0" err="1">
                <a:solidFill>
                  <a:schemeClr val="accent1"/>
                </a:solidFill>
                <a:sym typeface="Wingdings" panose="05000000000000000000" pitchFamily="2" charset="2"/>
              </a:rPr>
              <a:t>er</a:t>
            </a:r>
            <a:r>
              <a:rPr lang="hr-HR" sz="2400" dirty="0">
                <a:sym typeface="Wingdings" panose="05000000000000000000" pitchFamily="2" charset="2"/>
              </a:rPr>
              <a:t>, </a:t>
            </a:r>
            <a:r>
              <a:rPr lang="hr-HR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die</a:t>
            </a:r>
            <a:r>
              <a:rPr lang="hr-HR" sz="2400" dirty="0">
                <a:solidFill>
                  <a:srgbClr val="FF0000"/>
                </a:solidFill>
                <a:sym typeface="Wingdings" panose="05000000000000000000" pitchFamily="2" charset="2"/>
              </a:rPr>
              <a:t>  </a:t>
            </a:r>
            <a:r>
              <a:rPr lang="hr-HR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sie</a:t>
            </a:r>
            <a:r>
              <a:rPr lang="hr-HR" sz="2400" dirty="0">
                <a:sym typeface="Wingdings" panose="05000000000000000000" pitchFamily="2" charset="2"/>
              </a:rPr>
              <a:t>, </a:t>
            </a:r>
            <a:r>
              <a:rPr lang="hr-HR" sz="2400" dirty="0" err="1">
                <a:solidFill>
                  <a:schemeClr val="accent6"/>
                </a:solidFill>
                <a:sym typeface="Wingdings" panose="05000000000000000000" pitchFamily="2" charset="2"/>
              </a:rPr>
              <a:t>das</a:t>
            </a:r>
            <a:r>
              <a:rPr lang="hr-HR" sz="2400" dirty="0">
                <a:solidFill>
                  <a:schemeClr val="accent6"/>
                </a:solidFill>
                <a:sym typeface="Wingdings" panose="05000000000000000000" pitchFamily="2" charset="2"/>
              </a:rPr>
              <a:t>  </a:t>
            </a:r>
            <a:r>
              <a:rPr lang="hr-HR" sz="2400" dirty="0" err="1">
                <a:solidFill>
                  <a:schemeClr val="accent6"/>
                </a:solidFill>
                <a:sym typeface="Wingdings" panose="05000000000000000000" pitchFamily="2" charset="2"/>
              </a:rPr>
              <a:t>es</a:t>
            </a:r>
            <a:endParaRPr lang="hr-HR" sz="2400" dirty="0">
              <a:solidFill>
                <a:schemeClr val="accent6"/>
              </a:solidFill>
            </a:endParaRPr>
          </a:p>
          <a:p>
            <a:r>
              <a:rPr lang="hr-HR" sz="2400" b="1" dirty="0"/>
              <a:t>Riješi zadatak 3 na str. 41!</a:t>
            </a:r>
          </a:p>
          <a:p>
            <a:pPr marL="0" indent="0">
              <a:buNone/>
            </a:pPr>
            <a:r>
              <a:rPr lang="hr-HR" sz="2400" dirty="0"/>
              <a:t>-&gt; na prvu praznu crtu upisuješ odgovarajući član (</a:t>
            </a:r>
            <a:r>
              <a:rPr lang="hr-HR" sz="2400" dirty="0" err="1"/>
              <a:t>der</a:t>
            </a:r>
            <a:r>
              <a:rPr lang="hr-HR" sz="2400" dirty="0"/>
              <a:t>, </a:t>
            </a:r>
            <a:r>
              <a:rPr lang="hr-HR" sz="2400" dirty="0" err="1"/>
              <a:t>die</a:t>
            </a:r>
            <a:r>
              <a:rPr lang="hr-HR" sz="2400" dirty="0"/>
              <a:t>, </a:t>
            </a:r>
            <a:r>
              <a:rPr lang="hr-HR" sz="2400" dirty="0" err="1"/>
              <a:t>das</a:t>
            </a:r>
            <a:r>
              <a:rPr lang="hr-HR" sz="2400" dirty="0"/>
              <a:t>)</a:t>
            </a:r>
          </a:p>
          <a:p>
            <a:pPr marL="0" indent="0">
              <a:buNone/>
            </a:pPr>
            <a:r>
              <a:rPr lang="hr-HR" sz="2400" dirty="0"/>
              <a:t>-&gt; na drugu crtu upisuješ odgovarajuću zamjenicu (</a:t>
            </a:r>
            <a:r>
              <a:rPr lang="hr-HR" sz="2400" dirty="0" err="1"/>
              <a:t>er</a:t>
            </a:r>
            <a:r>
              <a:rPr lang="hr-HR" sz="2400" dirty="0"/>
              <a:t>, </a:t>
            </a:r>
            <a:r>
              <a:rPr lang="hr-HR" sz="2400" dirty="0" err="1"/>
              <a:t>sie</a:t>
            </a:r>
            <a:r>
              <a:rPr lang="hr-HR" sz="2400" dirty="0"/>
              <a:t>, </a:t>
            </a:r>
            <a:r>
              <a:rPr lang="hr-HR" sz="2400" dirty="0" err="1"/>
              <a:t>es</a:t>
            </a:r>
            <a:r>
              <a:rPr lang="hr-H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935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06131CF-06C6-436B-934D-7897921F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endParaRPr lang="hr-HR" sz="34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D9B0B2-4811-49CF-9406-6A174022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anchor="t">
            <a:normAutofit/>
          </a:bodyPr>
          <a:lstStyle/>
          <a:p>
            <a:r>
              <a:rPr lang="hr-HR" sz="1800"/>
              <a:t>Zadaću predati najkasnije do idućeg utorka navečer (26. Mai 2020)!</a:t>
            </a:r>
          </a:p>
        </p:txBody>
      </p:sp>
      <p:pic>
        <p:nvPicPr>
          <p:cNvPr id="2050" name="Picture 2" descr="Hansel and Gretel finding the Gingerbread House – Charlotte Steel">
            <a:extLst>
              <a:ext uri="{FF2B5EF4-FFF2-40B4-BE49-F238E27FC236}">
                <a16:creationId xmlns:a16="http://schemas.microsoft.com/office/drawing/2014/main" id="{8D6CBE70-1752-4BC0-BBC1-68D9C0122C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0" b="1"/>
          <a:stretch/>
        </p:blipFill>
        <p:spPr bwMode="auto"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644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Njemački jezik – 4. Klasse – 20. Mai 2020 </vt:lpstr>
      <vt:lpstr>Das Haus von Familie Weigel </vt:lpstr>
      <vt:lpstr>Radna bilježnica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Njemački jezik – 4. Klasse – 20. Mai 2020 </dc:title>
  <dc:creator>Anamarija Tuškan</dc:creator>
  <cp:lastModifiedBy>Anamarija Tuškan</cp:lastModifiedBy>
  <cp:revision>1</cp:revision>
  <dcterms:created xsi:type="dcterms:W3CDTF">2020-05-18T17:21:04Z</dcterms:created>
  <dcterms:modified xsi:type="dcterms:W3CDTF">2020-05-18T17:21:20Z</dcterms:modified>
</cp:coreProperties>
</file>