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</p:sldMasterIdLst>
  <p:sldIdLst>
    <p:sldId id="257" r:id="rId5"/>
    <p:sldId id="307" r:id="rId6"/>
    <p:sldId id="308" r:id="rId7"/>
    <p:sldId id="309" r:id="rId8"/>
    <p:sldId id="310" r:id="rId9"/>
    <p:sldId id="302" r:id="rId10"/>
    <p:sldId id="303" r:id="rId11"/>
    <p:sldId id="275" r:id="rId12"/>
    <p:sldId id="276" r:id="rId13"/>
    <p:sldId id="277" r:id="rId14"/>
    <p:sldId id="279" r:id="rId15"/>
    <p:sldId id="298" r:id="rId16"/>
    <p:sldId id="281" r:id="rId17"/>
    <p:sldId id="288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304" r:id="rId26"/>
    <p:sldId id="311" r:id="rId27"/>
    <p:sldId id="312" r:id="rId28"/>
    <p:sldId id="259" r:id="rId29"/>
    <p:sldId id="262" r:id="rId30"/>
    <p:sldId id="263" r:id="rId31"/>
    <p:sldId id="261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93" r:id="rId44"/>
    <p:sldId id="294" r:id="rId45"/>
    <p:sldId id="295" r:id="rId46"/>
    <p:sldId id="300" r:id="rId47"/>
    <p:sldId id="299" r:id="rId48"/>
    <p:sldId id="306" r:id="rId4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C3901E-8FA9-4021-8CBB-672288964D04}" type="datetimeFigureOut">
              <a:rPr lang="hr-HR"/>
              <a:pPr/>
              <a:t>28.5.2013.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855CCC-DE03-4F37-A8A4-8BE628BDB02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01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9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7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F4E7ED"/>
                </a:solidFill>
              </a:rPr>
              <a:pPr/>
              <a:t>28.5.2013.</a:t>
            </a:fld>
            <a:endParaRPr lang="hr-HR">
              <a:solidFill>
                <a:srgbClr val="F4E7ED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F4E7ED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F4E7ED"/>
                </a:solidFill>
              </a:rPr>
              <a:pPr/>
              <a:t>‹#›</a:t>
            </a:fld>
            <a:endParaRPr lang="hr-HR">
              <a:solidFill>
                <a:srgbClr val="F4E7ED"/>
              </a:solidFill>
            </a:endParaRPr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4160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4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26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206851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6292657"/>
      </p:ext>
    </p:extLst>
  </p:cSld>
  <p:clrMapOvr>
    <a:masterClrMapping/>
  </p:clrMapOvr>
  <p:transition>
    <p:cut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932559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01E3B-FF68-4585-8B6E-33368AAB68CC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698335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911527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235621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807355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5F55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07FCE-FDE9-4DAC-B761-589F4D8480E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19280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477157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>
                <a:solidFill>
                  <a:prstClr val="black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9DB7C-1AA9-4D93-9D39-DCE551185D9A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458716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780827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9627C-DB22-4E2B-8DCB-D32F3DC14C94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82493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685800" y="227806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1D538B"/>
          </a:solidFill>
          <a:ln w="9525">
            <a:solidFill>
              <a:srgbClr val="1D538B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 flipV="1">
            <a:off x="609600" y="6308725"/>
            <a:ext cx="7924800" cy="0"/>
          </a:xfrm>
          <a:prstGeom prst="line">
            <a:avLst/>
          </a:prstGeom>
          <a:noFill/>
          <a:ln w="3175">
            <a:solidFill>
              <a:srgbClr val="1D53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89188"/>
            <a:ext cx="7772400" cy="1471612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2863"/>
            <a:ext cx="1905000" cy="34925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2863"/>
            <a:ext cx="2895600" cy="34925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2863"/>
            <a:ext cx="1905000" cy="34925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9FA980-AD31-48EA-8AC7-387015D8FC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52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BC66E7-3545-4D00-AB46-15763CA91B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631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B2AC66-0FE8-4916-8973-C13BB42049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1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916113"/>
            <a:ext cx="39243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16113"/>
            <a:ext cx="3924300" cy="384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30352-BE3A-4B6C-A878-96C81F812C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590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66021F-BBC8-443C-969D-A977C2CE6F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978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69A1C8-D3A4-4A18-A1E3-CFB2F0E224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60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5DC01D-9002-4AB5-9195-0FDB09DB13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145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6A91A-56F8-4941-A3D4-77572772AB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768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223875-F258-42BB-B7C8-AA82EACD64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13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003D68-F420-4E63-8567-238C4C9C9D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998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125538"/>
            <a:ext cx="2001837" cy="463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125538"/>
            <a:ext cx="5854700" cy="463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390F4B-8082-4ED2-9109-10E7D77708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/>
              <a:t>28.5.2013.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855CCC-DE03-4F37-A8A4-8BE628BDB02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C3901E-8FA9-4021-8CBB-672288964D04}" type="datetimeFigureOut">
              <a:rPr lang="hr-HR" smtClean="0">
                <a:solidFill>
                  <a:srgbClr val="B13F9A"/>
                </a:solidFill>
              </a:rPr>
              <a:pPr/>
              <a:t>28.5.2013.</a:t>
            </a:fld>
            <a:endParaRPr lang="hr-HR">
              <a:solidFill>
                <a:srgbClr val="B13F9A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>
              <a:solidFill>
                <a:srgbClr val="B13F9A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855CCC-DE03-4F37-A8A4-8BE628BDB021}" type="slidenum">
              <a:rPr lang="hr-HR" smtClean="0">
                <a:solidFill>
                  <a:srgbClr val="B13F9A"/>
                </a:solidFill>
              </a:rPr>
              <a:pPr/>
              <a:t>‹#›</a:t>
            </a:fld>
            <a:endParaRPr lang="hr-H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775F55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775F55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125538"/>
            <a:ext cx="80010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916113"/>
            <a:ext cx="80010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609600" y="1677988"/>
            <a:ext cx="7958138" cy="952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1D538B"/>
          </a:solidFill>
          <a:ln w="9525">
            <a:solidFill>
              <a:srgbClr val="1D538B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9688"/>
            <a:ext cx="19812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538B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/>
              <a:t>1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1D538B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9688"/>
            <a:ext cx="19812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538B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BDD3E-D049-4751-80C6-DB908D0B56A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  <p:pic>
        <p:nvPicPr>
          <p:cNvPr id="2056" name="Picture 2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8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D538B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o"/>
        <a:defRPr sz="2800">
          <a:solidFill>
            <a:srgbClr val="1D538B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n"/>
        <a:defRPr sz="2600">
          <a:solidFill>
            <a:srgbClr val="1D538B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o"/>
        <a:defRPr sz="2300">
          <a:solidFill>
            <a:srgbClr val="1D538B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n"/>
        <a:defRPr sz="2000">
          <a:solidFill>
            <a:srgbClr val="1D538B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rgbClr val="1D538B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rgbClr val="1D538B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rgbClr val="1D538B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rgbClr val="1D538B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rgbClr val="1D538B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UPISI U SREDNJU ŠKOLU 2013./2014.</a:t>
            </a:r>
            <a:endParaRPr lang="hr-H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0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dirty="0" smtClean="0">
                <a:latin typeface="Arial"/>
              </a:rPr>
              <a:t>Prvo </a:t>
            </a:r>
            <a:r>
              <a:rPr lang="hr-HR" dirty="0">
                <a:latin typeface="Arial"/>
              </a:rPr>
              <a:t>osvojeno mjesto kao pojedinac u 7. ili 8. razredu osnovnog obrazovanja</a:t>
            </a:r>
          </a:p>
          <a:p>
            <a:pPr algn="just"/>
            <a:r>
              <a:rPr lang="hr-HR" dirty="0">
                <a:latin typeface="Arial"/>
              </a:rPr>
              <a:t>Izravan upis</a:t>
            </a:r>
          </a:p>
          <a:p>
            <a:pPr algn="just"/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Prvo </a:t>
            </a:r>
            <a:r>
              <a:rPr lang="hr-HR" dirty="0">
                <a:latin typeface="Arial"/>
              </a:rPr>
              <a:t>osvojeno mjesto kao pojedinac u 5. ili 6. razredu osnovnog obrazovanja</a:t>
            </a:r>
          </a:p>
          <a:p>
            <a:pPr algn="just"/>
            <a:r>
              <a:rPr lang="hr-HR" dirty="0">
                <a:latin typeface="Arial"/>
              </a:rPr>
              <a:t>3 boda</a:t>
            </a:r>
          </a:p>
          <a:p>
            <a:pPr algn="just"/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Prvo </a:t>
            </a:r>
            <a:r>
              <a:rPr lang="hr-HR" dirty="0">
                <a:latin typeface="Arial"/>
              </a:rPr>
              <a:t>osvojeno mjesto kao članovi skupine u posljednja četiri razreda osnovnog obrazovanja</a:t>
            </a:r>
          </a:p>
          <a:p>
            <a:pPr algn="just"/>
            <a:r>
              <a:rPr lang="hr-HR" dirty="0">
                <a:latin typeface="Arial"/>
              </a:rPr>
              <a:t>3 boda</a:t>
            </a:r>
          </a:p>
          <a:p>
            <a:pPr algn="just"/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Drugo </a:t>
            </a:r>
            <a:r>
              <a:rPr lang="hr-HR" dirty="0">
                <a:latin typeface="Arial"/>
              </a:rPr>
              <a:t>osvojeno mjesto kao pojedinci ili članovi skupine u posljednja četiri razreda osnovnog obrazovanja</a:t>
            </a:r>
          </a:p>
          <a:p>
            <a:pPr algn="just"/>
            <a:r>
              <a:rPr lang="hr-HR" dirty="0">
                <a:latin typeface="Arial"/>
              </a:rPr>
              <a:t>2 boda</a:t>
            </a:r>
          </a:p>
          <a:p>
            <a:pPr algn="just"/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Treće </a:t>
            </a:r>
            <a:r>
              <a:rPr lang="hr-HR" dirty="0">
                <a:latin typeface="Arial"/>
              </a:rPr>
              <a:t>osvojeno mjesto kao pojedinci ili članovi skupine u posljednja četiri razreda osnovnog obrazovanja</a:t>
            </a:r>
          </a:p>
          <a:p>
            <a:pPr algn="just"/>
            <a:r>
              <a:rPr lang="hr-HR" dirty="0">
                <a:latin typeface="Arial"/>
              </a:rPr>
              <a:t>1 bod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93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Invalidi rata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algn="just"/>
            <a:r>
              <a:rPr lang="vi-VN" sz="2000" b="1" dirty="0"/>
              <a:t>Upis kandidata na temelju Zakona o zaštiti vojnih i civilnih invalida </a:t>
            </a:r>
            <a:r>
              <a:rPr lang="vi-VN" sz="2000" b="1" dirty="0" smtClean="0"/>
              <a:t>rata</a:t>
            </a:r>
            <a:endParaRPr lang="hr-HR" sz="2000" b="1" dirty="0" smtClean="0"/>
          </a:p>
          <a:p>
            <a:pPr algn="just"/>
            <a:r>
              <a:rPr lang="vi-VN" sz="2000" b="1" dirty="0" smtClean="0"/>
              <a:t>Pravo </a:t>
            </a:r>
            <a:r>
              <a:rPr lang="vi-VN" sz="2000" b="1" dirty="0"/>
              <a:t>na izravan upis, pod uvjetom da prijeđu minimalni bodovni prag za upis te zadovolje na ispitu sposobnosti i darovitosti u školama u kojima je to uvjet za upis, imaju</a:t>
            </a:r>
            <a:r>
              <a:rPr lang="vi-VN" sz="2000" b="1" dirty="0" smtClean="0"/>
              <a:t>:</a:t>
            </a:r>
            <a:endParaRPr lang="hr-HR" sz="2000" b="1" dirty="0" smtClean="0"/>
          </a:p>
          <a:p>
            <a:pPr marL="0" indent="0" algn="just">
              <a:buNone/>
            </a:pPr>
            <a:r>
              <a:rPr lang="vi-VN" sz="2000" b="1" dirty="0"/>
              <a:t/>
            </a:r>
            <a:br>
              <a:rPr lang="vi-VN" sz="2000" b="1" dirty="0"/>
            </a:br>
            <a:r>
              <a:rPr lang="vi-VN" sz="2000" b="1" dirty="0"/>
              <a:t>- djeca osoba poginulih, umrlih ili nestalih pod okolnostima iz članka 6., 7. i 8. Zakona o zaštiti vojnih i civilnih invalida rata (Narodne novine, broj: 33/1992, 57/1992, 77/1992, 58/1993, 2/1994, 76/1994, 108/1995, 82/2001 i 103/2003</a:t>
            </a:r>
            <a:r>
              <a:rPr lang="vi-VN" sz="2000" b="1" dirty="0" smtClean="0"/>
              <a:t>);</a:t>
            </a:r>
            <a:r>
              <a:rPr lang="vi-VN" sz="2000" b="1" dirty="0"/>
              <a:t/>
            </a:r>
            <a:br>
              <a:rPr lang="vi-VN" sz="2000" b="1" dirty="0"/>
            </a:br>
            <a:r>
              <a:rPr lang="vi-VN" sz="2000" b="1" dirty="0"/>
              <a:t>- djeca civilni invalidi rata čije je oštećenje organizma nastalo pod okolnostima iz članka 8. navedenoga Zakona</a:t>
            </a:r>
            <a:r>
              <a:rPr lang="vi-VN" sz="2000" b="1" dirty="0" smtClean="0"/>
              <a:t>;</a:t>
            </a:r>
            <a:r>
              <a:rPr lang="vi-VN" sz="2000" b="1" dirty="0"/>
              <a:t/>
            </a:r>
            <a:br>
              <a:rPr lang="vi-VN" sz="2000" b="1" dirty="0"/>
            </a:br>
            <a:r>
              <a:rPr lang="vi-VN" sz="2000" b="1" dirty="0"/>
              <a:t>- djeca mirnodopskih vojnih i civilnih invalida rata I. skupine sa 100% oštećenja organizma čije je oštećenje organizma nastalo pod okolnostima iz članka 6., 7. i 8. navedenoga zakona</a:t>
            </a:r>
            <a:r>
              <a:rPr lang="vi-VN" sz="2000" b="1" dirty="0" smtClean="0"/>
              <a:t>;</a:t>
            </a:r>
            <a:r>
              <a:rPr lang="vi-VN" sz="2000" b="1" dirty="0"/>
              <a:t/>
            </a:r>
            <a:br>
              <a:rPr lang="vi-VN" sz="2000" b="1" dirty="0"/>
            </a:b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1377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B13F9A"/>
              </a:buClr>
            </a:pPr>
            <a:r>
              <a:rPr lang="vi-VN" sz="2000" b="1" dirty="0">
                <a:solidFill>
                  <a:prstClr val="black"/>
                </a:solidFill>
              </a:rPr>
              <a:t>Za ostvarivanje prava iz stavka 1. ove točke kandidat je dužan priložiti </a:t>
            </a:r>
            <a:r>
              <a:rPr lang="vi-VN" sz="2000" b="1" dirty="0">
                <a:solidFill>
                  <a:srgbClr val="FF0000"/>
                </a:solidFill>
              </a:rPr>
              <a:t>potvrdu mjerodavnog ureda državne uprave u jedinici područne (regionalne) samouprave,</a:t>
            </a:r>
            <a:r>
              <a:rPr lang="vi-VN" sz="2000" b="1" dirty="0">
                <a:solidFill>
                  <a:prstClr val="black"/>
                </a:solidFill>
              </a:rPr>
              <a:t> odnosno mjerodavnoga upravnoga tijela Grada Zagreba</a:t>
            </a:r>
            <a:r>
              <a:rPr lang="vi-VN" sz="2000" b="1" dirty="0" smtClean="0">
                <a:solidFill>
                  <a:prstClr val="black"/>
                </a:solidFill>
              </a:rPr>
              <a:t>.</a:t>
            </a:r>
            <a:endParaRPr lang="hr-HR" sz="2000" b="1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B13F9A"/>
              </a:buClr>
            </a:pPr>
            <a:endParaRPr lang="vi-VN" sz="2000" b="1" dirty="0">
              <a:solidFill>
                <a:prstClr val="black"/>
              </a:solidFill>
            </a:endParaRPr>
          </a:p>
          <a:p>
            <a:pPr lvl="0" algn="just">
              <a:buClr>
                <a:srgbClr val="B13F9A"/>
              </a:buClr>
            </a:pPr>
            <a:r>
              <a:rPr lang="vi-VN" sz="2000" b="1" dirty="0">
                <a:solidFill>
                  <a:prstClr val="black"/>
                </a:solidFill>
              </a:rPr>
              <a:t>Ovoj kategoriji ne pripadaju djeca hrvatskih ratnih vojnih invalida iz Domovinskog rata</a:t>
            </a:r>
            <a:endParaRPr lang="hr-HR" sz="2000" b="1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53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400" dirty="0" smtClean="0"/>
              <a:t>Kandidati </a:t>
            </a:r>
            <a:r>
              <a:rPr lang="vi-VN" sz="3400" dirty="0"/>
              <a:t>sa zdravstvenim teškoćama</a:t>
            </a:r>
            <a:endParaRPr lang="hr-HR" sz="3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vi-VN" sz="6700" dirty="0">
                <a:latin typeface="Arial"/>
              </a:rPr>
              <a:t>Kandidati sa zdravstvenim teškoćama su kandidati koji su prethodno obrazovanje završili po </a:t>
            </a:r>
            <a:r>
              <a:rPr lang="vi-VN" sz="6700" dirty="0">
                <a:solidFill>
                  <a:srgbClr val="FF0000"/>
                </a:solidFill>
                <a:latin typeface="Arial"/>
              </a:rPr>
              <a:t>redovitome nastavnom planu i programu</a:t>
            </a:r>
            <a:r>
              <a:rPr lang="vi-VN" sz="6700" dirty="0">
                <a:latin typeface="Arial"/>
              </a:rPr>
              <a:t>, a kojima su teška zdravstvena oštećenja ili kronične bolesti i/ili dulje liječenje utjecale na postizanje rezultata tijekom prethodnog obrazovanja te značajno smanjuju mogućnost izbora srednjoškolskoga obrazovnog </a:t>
            </a:r>
            <a:r>
              <a:rPr lang="vi-VN" sz="6700" dirty="0" smtClean="0">
                <a:latin typeface="Arial"/>
              </a:rPr>
              <a:t>programa.</a:t>
            </a:r>
            <a:endParaRPr lang="hr-HR" sz="6700" dirty="0">
              <a:latin typeface="Arial"/>
            </a:endParaRPr>
          </a:p>
          <a:p>
            <a:pPr algn="just"/>
            <a:r>
              <a:rPr lang="vi-VN" sz="6700" dirty="0" smtClean="0">
                <a:latin typeface="Arial"/>
              </a:rPr>
              <a:t>Kandidatima </a:t>
            </a:r>
            <a:r>
              <a:rPr lang="vi-VN" sz="6700" dirty="0">
                <a:latin typeface="Arial"/>
              </a:rPr>
              <a:t>sa zdravstvenim teškoćama dodaju se </a:t>
            </a:r>
            <a:r>
              <a:rPr lang="vi-VN" sz="6700" dirty="0">
                <a:solidFill>
                  <a:srgbClr val="FF0000"/>
                </a:solidFill>
                <a:latin typeface="Arial"/>
              </a:rPr>
              <a:t>dva boda </a:t>
            </a:r>
            <a:r>
              <a:rPr lang="vi-VN" sz="6700" dirty="0">
                <a:latin typeface="Arial"/>
              </a:rPr>
              <a:t>na broj bodova koji je utvrđen tijekom postupka vrednovanja za programe obrazovanja za koje posjeduje stručno mišljenje službe za profesionalno usmjeravanje Hrvatskoga zavoda za zapošljavanje. </a:t>
            </a:r>
            <a:endParaRPr lang="hr-HR" sz="6700" dirty="0" smtClean="0">
              <a:latin typeface="Arial"/>
            </a:endParaRPr>
          </a:p>
          <a:p>
            <a:pPr algn="just"/>
            <a:endParaRPr lang="hr-HR" sz="6700" dirty="0" smtClean="0">
              <a:latin typeface="Arial"/>
            </a:endParaRPr>
          </a:p>
          <a:p>
            <a:pPr algn="just"/>
            <a:r>
              <a:rPr lang="vi-VN" sz="6700" dirty="0" smtClean="0">
                <a:latin typeface="Arial"/>
              </a:rPr>
              <a:t>Za </a:t>
            </a:r>
            <a:r>
              <a:rPr lang="vi-VN" sz="6700" dirty="0">
                <a:latin typeface="Arial"/>
              </a:rPr>
              <a:t>ostvarivanje prava na dodatne bodove kandidat prilaže: </a:t>
            </a:r>
            <a:endParaRPr lang="hr-HR" sz="6700" dirty="0">
              <a:latin typeface="Arial"/>
            </a:endParaRPr>
          </a:p>
          <a:p>
            <a:pPr algn="just"/>
            <a:r>
              <a:rPr lang="vi-VN" sz="6700" dirty="0" smtClean="0">
                <a:solidFill>
                  <a:srgbClr val="FF0000"/>
                </a:solidFill>
                <a:latin typeface="Arial"/>
              </a:rPr>
              <a:t>stručno </a:t>
            </a:r>
            <a:r>
              <a:rPr lang="vi-VN" sz="6700" dirty="0">
                <a:solidFill>
                  <a:srgbClr val="FF0000"/>
                </a:solidFill>
                <a:latin typeface="Arial"/>
              </a:rPr>
              <a:t>mišljenje nadležnoga školskog liječnika </a:t>
            </a:r>
            <a:r>
              <a:rPr lang="vi-VN" sz="6700" dirty="0">
                <a:latin typeface="Arial"/>
              </a:rPr>
              <a:t>(specijalista školske medicine), koji je pratio učenika tijekom prethodnog obrazovanja, a na osnovi medicinske specijalističke dokumentacije o utvrđenim zdravstvenim smetnjama koje mogu značajnije sužavati mogući izbor obrazovnih programa i </a:t>
            </a:r>
            <a:r>
              <a:rPr lang="vi-VN" sz="6700" dirty="0" smtClean="0">
                <a:latin typeface="Arial"/>
              </a:rPr>
              <a:t>zanimanja;</a:t>
            </a:r>
            <a:endParaRPr lang="hr-HR" sz="6700" dirty="0" smtClean="0">
              <a:latin typeface="Arial"/>
            </a:endParaRPr>
          </a:p>
          <a:p>
            <a:pPr algn="just"/>
            <a:r>
              <a:rPr lang="vi-VN" sz="6700" dirty="0" smtClean="0">
                <a:solidFill>
                  <a:srgbClr val="FF0000"/>
                </a:solidFill>
                <a:latin typeface="Arial"/>
              </a:rPr>
              <a:t>stručno </a:t>
            </a:r>
            <a:r>
              <a:rPr lang="vi-VN" sz="6700" dirty="0">
                <a:solidFill>
                  <a:srgbClr val="FF0000"/>
                </a:solidFill>
                <a:latin typeface="Arial"/>
              </a:rPr>
              <a:t>mišljenje službe za profesionalno usmjeravanje </a:t>
            </a:r>
            <a:r>
              <a:rPr lang="vi-VN" sz="6700" dirty="0">
                <a:latin typeface="Arial"/>
              </a:rPr>
              <a:t>Hrvatskog zavoda za zapošljavanje o sposobnostima i motivaciji učenika za najmanje tri primjerena programa obrazovanja (strukovnoga, umjetničkoga i/ili gimnazijskoga).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48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732696"/>
          </a:xfrm>
        </p:spPr>
        <p:txBody>
          <a:bodyPr>
            <a:normAutofit/>
          </a:bodyPr>
          <a:lstStyle/>
          <a:p>
            <a:r>
              <a:rPr lang="pl-PL" sz="3200" dirty="0"/>
              <a:t>Kandidati s teškoćama u </a:t>
            </a:r>
            <a:r>
              <a:rPr lang="pl-PL" sz="3200" dirty="0" smtClean="0"/>
              <a:t>razvoju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052736"/>
            <a:ext cx="7239000" cy="5184576"/>
          </a:xfrm>
        </p:spPr>
        <p:txBody>
          <a:bodyPr>
            <a:noAutofit/>
          </a:bodyPr>
          <a:lstStyle/>
          <a:p>
            <a:pPr algn="just"/>
            <a:r>
              <a:rPr lang="hr-HR" sz="1800" dirty="0" smtClean="0">
                <a:latin typeface="Arial" pitchFamily="34" charset="0"/>
                <a:cs typeface="Arial" pitchFamily="34" charset="0"/>
              </a:rPr>
              <a:t>PRILAGOĐENI PROGRAM i INDIVIDUALIZIRANI PRISTUP</a:t>
            </a:r>
          </a:p>
          <a:p>
            <a:pPr algn="just"/>
            <a:r>
              <a:rPr lang="hr-HR" sz="1800" dirty="0" smtClean="0">
                <a:latin typeface="Arial" pitchFamily="34" charset="0"/>
                <a:cs typeface="Arial" pitchFamily="34" charset="0"/>
              </a:rPr>
              <a:t>Kandidati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s teškoćama u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razvoju imaju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pravo </a:t>
            </a:r>
            <a:r>
              <a:rPr lang="hr-HR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izravnoga upisa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programe obrazovanja za koje posjeduju stručno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mišljenje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službe za profesionalno usmjeravanje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HZZ-a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te ako zadovolje na ispitu sposobnosti i darovitosti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školama u kojima je to uvjet za upis. 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B13F9A"/>
              </a:buClr>
            </a:pPr>
            <a:r>
              <a:rPr lang="vi-VN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 ostvarivanje </a:t>
            </a:r>
            <a:r>
              <a:rPr lang="vi-VN" sz="1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prava </a:t>
            </a:r>
            <a:r>
              <a:rPr lang="vi-VN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kandidat </a:t>
            </a:r>
            <a:r>
              <a:rPr lang="vi-VN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prilaže: </a:t>
            </a:r>
            <a:endParaRPr lang="hr-HR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B13F9A"/>
              </a:buClr>
            </a:pPr>
            <a:r>
              <a:rPr lang="hr-H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hr-H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ješenje Ureda državne uprave u županiji  o primjerenom obliku školovanja u osnovnoj školi</a:t>
            </a:r>
            <a:endParaRPr lang="hr-H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B13F9A"/>
              </a:buClr>
            </a:pPr>
            <a:r>
              <a:rPr lang="vi-V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stručno mišljenje nadležnoga školskog liječnika </a:t>
            </a:r>
            <a:r>
              <a:rPr lang="vi-VN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(specijalista školske medicine), koji je pratio učenika tijekom prethodnog obrazovanja, a na osnovi medicinske specijalističke dokumentacije o utvrđenim zdravstvenim smetnjama koje mogu značajnije sužavati mogući izbor obrazovnih programa i zanimanja;</a:t>
            </a:r>
            <a:endParaRPr lang="hr-H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B13F9A"/>
              </a:buClr>
            </a:pPr>
            <a:r>
              <a:rPr lang="vi-V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stručno mišljenje službe za profesionalno usmjeravanje </a:t>
            </a:r>
            <a:r>
              <a:rPr lang="vi-VN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Hrvatskog zavoda za zapošljavanje o sposobnostima i motivaciji učenika za najmanje tri primjerena programa obrazovanja (strukovnoga, umjetničkoga i/ili gimnazijskoga</a:t>
            </a:r>
            <a:r>
              <a:rPr lang="vi-VN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vi-VN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70186"/>
          </a:xfrm>
        </p:spPr>
        <p:txBody>
          <a:bodyPr>
            <a:noAutofit/>
          </a:bodyPr>
          <a:lstStyle/>
          <a:p>
            <a:r>
              <a:rPr lang="vi-VN" sz="2800" dirty="0"/>
              <a:t>Kandidatu koji živi u otežanim uvjetima uzrokovanim ekonomskim, socijalnim te odgojnim čimbenicima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endParaRPr lang="hr-HR" dirty="0" smtClean="0"/>
          </a:p>
          <a:p>
            <a:pPr algn="just"/>
            <a:r>
              <a:rPr lang="vi-VN" dirty="0" smtClean="0"/>
              <a:t>Kandidatu </a:t>
            </a:r>
            <a:r>
              <a:rPr lang="vi-VN" dirty="0"/>
              <a:t>koji živi u otežanim uvjetima uzrokovanim ekonomskim, socijalnim te odgojnim čimbenicima </a:t>
            </a:r>
            <a:r>
              <a:rPr lang="vi-VN" dirty="0">
                <a:solidFill>
                  <a:prstClr val="black"/>
                </a:solidFill>
              </a:rPr>
              <a:t>koji su mogli utjecati na uspjeh u osnovnoj školi, dodaje se </a:t>
            </a:r>
            <a:r>
              <a:rPr lang="vi-VN" dirty="0">
                <a:solidFill>
                  <a:srgbClr val="FF0000"/>
                </a:solidFill>
              </a:rPr>
              <a:t>jedan bod </a:t>
            </a:r>
            <a:r>
              <a:rPr lang="vi-VN" dirty="0">
                <a:solidFill>
                  <a:prstClr val="black"/>
                </a:solidFill>
              </a:rPr>
              <a:t>na broj bodova koji je utvrđen tijekom postupka vrjednovanja.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7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6597352"/>
          </a:xfrm>
        </p:spPr>
        <p:txBody>
          <a:bodyPr>
            <a:normAutofit/>
          </a:bodyPr>
          <a:lstStyle/>
          <a:p>
            <a:pPr lvl="0" algn="just">
              <a:buFont typeface="Arial"/>
              <a:buChar char="•"/>
            </a:pPr>
            <a:r>
              <a:rPr lang="vi-VN" sz="2400" dirty="0">
                <a:solidFill>
                  <a:prstClr val="black"/>
                </a:solidFill>
              </a:rPr>
              <a:t>Ako kandidat živi uz jednoga i/ili oba roditelja s dugotrajnom teškom bolesti, </a:t>
            </a:r>
            <a:r>
              <a:rPr lang="vi-VN" sz="2400" dirty="0">
                <a:solidFill>
                  <a:srgbClr val="FF0000"/>
                </a:solidFill>
              </a:rPr>
              <a:t>dostavlja liječničku potvrdu o dugotrajnoj težoj bolesti jednoga i/ili oba roditelja.</a:t>
            </a:r>
            <a:r>
              <a:rPr lang="vi-VN" sz="2400" dirty="0">
                <a:solidFill>
                  <a:prstClr val="black"/>
                </a:solidFill>
              </a:rPr>
              <a:t> </a:t>
            </a:r>
          </a:p>
          <a:p>
            <a:pPr lvl="0" algn="just">
              <a:buFont typeface="Arial"/>
              <a:buChar char="•"/>
            </a:pPr>
            <a:r>
              <a:rPr lang="vi-VN" sz="2400" dirty="0">
                <a:solidFill>
                  <a:prstClr val="black"/>
                </a:solidFill>
              </a:rPr>
              <a:t>Ako kandidat živi uz dugotrajno nezaposlena oba roditelja, u smislu članka 2. Zakona o poticanju zapošljavanja, </a:t>
            </a:r>
            <a:r>
              <a:rPr lang="vi-VN" sz="2400" dirty="0">
                <a:solidFill>
                  <a:srgbClr val="FF0000"/>
                </a:solidFill>
              </a:rPr>
              <a:t>dostavlja potvrdu o dugotrajnoj nezaposlenosti oba roditelja iz područnog ureda Hrvatskog zavoda za zapošljavanje</a:t>
            </a:r>
            <a:r>
              <a:rPr lang="vi-VN" sz="2400" dirty="0">
                <a:solidFill>
                  <a:prstClr val="black"/>
                </a:solidFill>
              </a:rPr>
              <a:t>.  </a:t>
            </a:r>
          </a:p>
          <a:p>
            <a:pPr lvl="0" algn="just">
              <a:buFont typeface="Arial"/>
              <a:buChar char="•"/>
            </a:pPr>
            <a:r>
              <a:rPr lang="vi-VN" sz="2400" dirty="0">
                <a:solidFill>
                  <a:prstClr val="black"/>
                </a:solidFill>
              </a:rPr>
              <a:t>Ako je kandidatu jedan roditelj preminuo, </a:t>
            </a:r>
            <a:r>
              <a:rPr lang="vi-VN" sz="2400" dirty="0">
                <a:solidFill>
                  <a:srgbClr val="FF0000"/>
                </a:solidFill>
              </a:rPr>
              <a:t>dostavlja presliku smrtovnice.</a:t>
            </a:r>
          </a:p>
          <a:p>
            <a:pPr lvl="0" algn="just">
              <a:buFont typeface="Arial"/>
              <a:buChar char="•"/>
            </a:pPr>
            <a:r>
              <a:rPr lang="vi-VN" sz="2400" dirty="0">
                <a:solidFill>
                  <a:prstClr val="black"/>
                </a:solidFill>
              </a:rPr>
              <a:t>Ako je kandidat dijete bez roditelja ili odgovarajuće roditeljske skrbi, u smislu čl. 27. Zakona o socijalnoj skrbi, dostavlja </a:t>
            </a:r>
            <a:r>
              <a:rPr lang="vi-VN" sz="2400" dirty="0">
                <a:solidFill>
                  <a:srgbClr val="FF0000"/>
                </a:solidFill>
              </a:rPr>
              <a:t>potvrdu nadležnoga centra za socijalnu skrb da je kandidat korisnik socijalne skrbi.</a:t>
            </a:r>
            <a:r>
              <a:rPr lang="vi-VN" sz="2000" dirty="0">
                <a:solidFill>
                  <a:srgbClr val="FF0000"/>
                </a:solidFill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63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sz="2000" dirty="0">
                <a:solidFill>
                  <a:prstClr val="black"/>
                </a:solidFill>
              </a:rPr>
              <a:t>Ako kandidat živi uz samohranoga roditelja (roditelj koji nije u braku i ne živi u izvanbračnoj zajednici, a sam skrbi i uzdržava svoje dijete) korisnika socijalne skrbi, u smislu članaka 27. i 30. Zakona o socijalnoj skrbi, </a:t>
            </a:r>
            <a:r>
              <a:rPr lang="vi-VN" sz="2000" dirty="0">
                <a:solidFill>
                  <a:srgbClr val="FF0000"/>
                </a:solidFill>
              </a:rPr>
              <a:t>dostavlja potvrdu o korištenju socijalne pomoći; rješenje ili drugi upravni akt centra za socijalnu skrb ili nadležnoga tijela o pravu samohranoga roditelja u statusu socijalne skrbi izdanih od ovlaštenih službi u zdravstvu, socijalnoj skrbi i za zapošljavanje.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/>
              </a:rPr>
              <a:t/>
            </a:r>
            <a:br>
              <a:rPr lang="hr-HR" dirty="0" smtClean="0">
                <a:latin typeface="Arial"/>
              </a:rPr>
            </a:br>
            <a:r>
              <a:rPr lang="hr-HR" dirty="0" smtClean="0">
                <a:latin typeface="Arial"/>
              </a:rPr>
              <a:t>Kandidatu </a:t>
            </a:r>
            <a:r>
              <a:rPr lang="hr-HR" dirty="0">
                <a:latin typeface="Arial"/>
              </a:rPr>
              <a:t>koji je pripadnik romske nacionalne </a:t>
            </a:r>
            <a:r>
              <a:rPr lang="hr-HR" dirty="0" smtClean="0">
                <a:latin typeface="Arial"/>
              </a:rPr>
              <a:t>manjine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600200"/>
            <a:ext cx="7992888" cy="4781127"/>
          </a:xfrm>
        </p:spPr>
        <p:txBody>
          <a:bodyPr>
            <a:noAutofit/>
          </a:bodyPr>
          <a:lstStyle/>
          <a:p>
            <a:pPr algn="just"/>
            <a:r>
              <a:rPr lang="vi-VN" sz="1800" dirty="0"/>
              <a:t>Kandidatu za upis, koji je pripadnik romske nacionalne manjine, a živi u uvjetima koji su mogli utjecati na njegov uspjeh u osnovnoj školi, dodaje se jedan bod na broj bodova koji je utvrđen tijekom postupka vrednovanja. S tako utvrđenim brojem bodova kandidat se rangira na ukupnoj ljestvici poretka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pPr algn="just"/>
            <a:r>
              <a:rPr lang="vi-VN" sz="1800" dirty="0" smtClean="0"/>
              <a:t>Ovaj </a:t>
            </a:r>
            <a:r>
              <a:rPr lang="vi-VN" sz="1800" dirty="0"/>
              <a:t>kandidat može se natjecati za upis pod uvjetom da je ostvario broj bodova koji je određen kao minimalni bodovni prag za tu vrstu škole te ako zadovolji na ispitu sposobnosti i darovitosti u školama u kojima je to uvjet za upis</a:t>
            </a:r>
            <a:r>
              <a:rPr lang="vi-VN" sz="1800" dirty="0" smtClean="0"/>
              <a:t>.</a:t>
            </a:r>
            <a:endParaRPr lang="vi-VN" sz="1800" dirty="0"/>
          </a:p>
          <a:p>
            <a:pPr algn="just"/>
            <a:r>
              <a:rPr lang="vi-VN" sz="1800" dirty="0"/>
              <a:t>Za korištenje ovoga prava kandidat prilaže:</a:t>
            </a:r>
          </a:p>
          <a:p>
            <a:pPr algn="just">
              <a:buFont typeface="Arial"/>
              <a:buChar char="•"/>
            </a:pPr>
            <a:r>
              <a:rPr lang="vi-VN" sz="1800" dirty="0"/>
              <a:t>preporuku Vijeća romske nacionalne manjine odnosno registrirane romske udruge</a:t>
            </a:r>
          </a:p>
          <a:p>
            <a:pPr algn="just">
              <a:buFont typeface="Arial"/>
              <a:buChar char="•"/>
            </a:pPr>
            <a:r>
              <a:rPr lang="vi-VN" sz="1800" dirty="0"/>
              <a:t>preporuku nadležnoga centra za socijalnu skrb</a:t>
            </a:r>
          </a:p>
          <a:p>
            <a:pPr algn="just">
              <a:buFont typeface="Arial"/>
              <a:buChar char="•"/>
            </a:pPr>
            <a:r>
              <a:rPr lang="vi-VN" sz="1800" dirty="0"/>
              <a:t>mišljenje službe za profesionalno usmjeravanje Hrvatskog zavoda za zapošljavanje o sposobnostima i motivaciji kandidata za najmanje tri primjerena programa obrazovanja</a:t>
            </a:r>
            <a:r>
              <a:rPr lang="vi-VN" sz="1800" dirty="0" smtClean="0"/>
              <a:t>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35292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Obrtnice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Izravan upis </a:t>
            </a:r>
            <a:r>
              <a:rPr lang="vi-VN" dirty="0"/>
              <a:t>u programe obrazovanja za vezane obrte imaju djeca obrtnika koja se upisuju u program istovjetan obrtu kojim se bave roditelji ili skrbnici na temelju </a:t>
            </a:r>
            <a:r>
              <a:rPr lang="vi-VN" dirty="0">
                <a:solidFill>
                  <a:srgbClr val="FF0000"/>
                </a:solidFill>
              </a:rPr>
              <a:t>ovjerene preslike obrtnice roditelja</a:t>
            </a:r>
            <a:r>
              <a:rPr lang="vi-VN" dirty="0"/>
              <a:t> ili skrbnika kojim dokazuju vrstu obrta kojim se bave, ako ispunjavaju ostale uvjete za upis koje utvrđuje škola.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8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>
          <a:xfrm>
            <a:off x="611188" y="115888"/>
            <a:ext cx="8153400" cy="990600"/>
          </a:xfrm>
        </p:spPr>
        <p:txBody>
          <a:bodyPr/>
          <a:lstStyle/>
          <a:p>
            <a:pPr eaLnBrk="1" hangingPunct="1"/>
            <a:endParaRPr lang="hr-HR" smtClean="0">
              <a:ea typeface="Calibri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523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72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Zdravstvene kontraindikacije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dirty="0" smtClean="0"/>
              <a:t>Kandidati </a:t>
            </a:r>
            <a:r>
              <a:rPr lang="vi-VN" dirty="0"/>
              <a:t>će se naći na ljestvicama poretka </a:t>
            </a:r>
            <a:r>
              <a:rPr lang="vi-VN" dirty="0" smtClean="0"/>
              <a:t>programa </a:t>
            </a:r>
            <a:r>
              <a:rPr lang="vi-VN" dirty="0"/>
              <a:t>obrazovanja samo ako posjeduju potvrdu obiteljskoga liječnika ili liječnika školske medicine </a:t>
            </a:r>
            <a:r>
              <a:rPr lang="vi-VN" dirty="0" smtClean="0"/>
              <a:t>o </a:t>
            </a:r>
            <a:r>
              <a:rPr lang="vi-VN" dirty="0"/>
              <a:t>nepostojanju zdravstvenih kontraindikacija za svaki odabrani program obrazovanja za koji je to potrebno.</a:t>
            </a:r>
          </a:p>
          <a:p>
            <a:pPr algn="just"/>
            <a:r>
              <a:rPr lang="vi-VN" dirty="0">
                <a:solidFill>
                  <a:schemeClr val="accent5">
                    <a:lumMod val="75000"/>
                  </a:schemeClr>
                </a:solidFill>
              </a:rPr>
              <a:t>Učenici ovu potvrdu donose svome 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</a:rPr>
              <a:t>razredniku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 od danas do 24.06.2013.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>
                <a:latin typeface="Arial"/>
              </a:rPr>
              <a:t>U roku od sedam dana nakon objave konačnih ljestvica poretka kandidati su dužni u srednju školu dostaviti </a:t>
            </a:r>
            <a:r>
              <a:rPr lang="hr-HR" dirty="0" smtClean="0">
                <a:latin typeface="Arial"/>
              </a:rPr>
              <a:t>liječničku </a:t>
            </a:r>
            <a:r>
              <a:rPr lang="hr-HR" dirty="0">
                <a:latin typeface="Arial"/>
              </a:rPr>
              <a:t>svjedodžbu medicine rada o sposobnosti za odabrano </a:t>
            </a:r>
            <a:r>
              <a:rPr lang="hr-HR" dirty="0" smtClean="0">
                <a:latin typeface="Arial"/>
              </a:rPr>
              <a:t>zanimanje (od 05.07. do 12.07.2013.)</a:t>
            </a:r>
            <a:endParaRPr lang="hr-HR" dirty="0">
              <a:latin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33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UGOVOR O NAUKOVANJU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Ugovor o naukovanju sklapaju licencirani obrt ili pravna osoba i naučnik (roditelj ili skrbnik), u skladu s čl. 40. i 46. Zakona o obrtu, koji donosi na uvid:</a:t>
            </a:r>
          </a:p>
          <a:p>
            <a:pPr lvl="1"/>
            <a:r>
              <a:rPr lang="hr-HR" dirty="0" smtClean="0"/>
              <a:t>Ovjerenu presliku svjedodžbe završnoga razreda osnovnog obrazovanja</a:t>
            </a:r>
          </a:p>
          <a:p>
            <a:pPr lvl="1"/>
            <a:r>
              <a:rPr lang="hr-HR" dirty="0" smtClean="0"/>
              <a:t>Liječničku svjedodžbu specijalista medicine rada</a:t>
            </a:r>
          </a:p>
          <a:p>
            <a:pPr marL="292608" lvl="1" indent="0">
              <a:buNone/>
            </a:pPr>
            <a:endParaRPr lang="hr-HR" dirty="0"/>
          </a:p>
          <a:p>
            <a:pPr marL="292608" lvl="1" indent="0">
              <a:buNone/>
            </a:pPr>
            <a:r>
              <a:rPr lang="hr-HR" dirty="0" smtClean="0"/>
              <a:t>Srednja škola ovjerava ugovor kao i Obrtnička komora. Ugovor se sklapa u 4 istovjetna primjerka (učenik, škola,obrtnik i Komora)</a:t>
            </a:r>
          </a:p>
        </p:txBody>
      </p:sp>
    </p:spTree>
    <p:extLst>
      <p:ext uri="{BB962C8B-B14F-4D97-AF65-F5344CB8AC3E}">
        <p14:creationId xmlns:p14="http://schemas.microsoft.com/office/powerpoint/2010/main" val="326029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– 4. GOD. ŠKOLA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611622"/>
              </p:ext>
            </p:extLst>
          </p:nvPr>
        </p:nvGraphicFramePr>
        <p:xfrm>
          <a:off x="457200" y="1609725"/>
          <a:ext cx="72390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PROSJEK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</a:t>
                      </a:r>
                      <a:r>
                        <a:rPr lang="hr-HR" sz="1400" baseline="0" dirty="0" smtClean="0"/>
                        <a:t> JEZIK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PREDMET ZNAČAJAN ZA UPIS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80,00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0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– 3. GOD. ŠKOLA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19732"/>
              </p:ext>
            </p:extLst>
          </p:nvPr>
        </p:nvGraphicFramePr>
        <p:xfrm>
          <a:off x="457200" y="1609725"/>
          <a:ext cx="7239000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8. razred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PROSJEK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5,00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20,00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</a:t>
                      </a:r>
                      <a:r>
                        <a:rPr lang="hr-HR" sz="1400" baseline="0" dirty="0" smtClean="0"/>
                        <a:t> JEZIK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ENGLESKI JEZIK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UKUPNO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50,00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78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TEHNIČKA ŠKOLA KARLOVAC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4. god. – 44 boda - </a:t>
            </a:r>
            <a:r>
              <a:rPr lang="vi-VN" sz="2800" dirty="0">
                <a:solidFill>
                  <a:prstClr val="black"/>
                </a:solidFill>
              </a:rPr>
              <a:t>Predmeti koji se boduju: - hrvatski jezik - matematika </a:t>
            </a:r>
            <a:r>
              <a:rPr lang="vi-VN" sz="2800" dirty="0" smtClean="0">
                <a:solidFill>
                  <a:prstClr val="black"/>
                </a:solidFill>
              </a:rPr>
              <a:t>– </a:t>
            </a:r>
            <a:r>
              <a:rPr lang="hr-HR" sz="2800" dirty="0">
                <a:solidFill>
                  <a:prstClr val="black"/>
                </a:solidFill>
              </a:rPr>
              <a:t>engleski jezik</a:t>
            </a:r>
            <a:r>
              <a:rPr lang="vi-VN" sz="2800" dirty="0" smtClean="0">
                <a:solidFill>
                  <a:prstClr val="black"/>
                </a:solidFill>
              </a:rPr>
              <a:t> </a:t>
            </a:r>
            <a:r>
              <a:rPr lang="vi-VN" sz="2800" dirty="0">
                <a:solidFill>
                  <a:prstClr val="black"/>
                </a:solidFill>
              </a:rPr>
              <a:t>- fizika - kemija - tehnička </a:t>
            </a:r>
            <a:r>
              <a:rPr lang="vi-VN" sz="2800" dirty="0" smtClean="0">
                <a:solidFill>
                  <a:prstClr val="black"/>
                </a:solidFill>
              </a:rPr>
              <a:t>kultura</a:t>
            </a:r>
            <a:endParaRPr lang="hr-HR" sz="28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r-H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hr-HR" b="1" dirty="0" smtClean="0"/>
              <a:t>Strojarski tehničar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b="1" dirty="0" smtClean="0"/>
              <a:t>Tehničar za </a:t>
            </a:r>
            <a:r>
              <a:rPr lang="hr-HR" b="1" dirty="0" err="1" smtClean="0"/>
              <a:t>mehatroniku</a:t>
            </a:r>
            <a:r>
              <a:rPr lang="hr-HR" b="1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b="1" dirty="0" smtClean="0"/>
              <a:t>Elektrotehničar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b="1" dirty="0" err="1" smtClean="0"/>
              <a:t>Automehatroničar</a:t>
            </a:r>
            <a:r>
              <a:rPr lang="hr-HR" b="1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endParaRPr lang="hr-HR" b="1" dirty="0">
              <a:solidFill>
                <a:srgbClr val="FF0000"/>
              </a:solidFill>
            </a:endParaRPr>
          </a:p>
          <a:p>
            <a:pPr algn="just"/>
            <a:r>
              <a:rPr lang="hr-HR" b="1" dirty="0"/>
              <a:t>Za prijavu na natječaj potrebna je potvrda </a:t>
            </a:r>
            <a:r>
              <a:rPr lang="hr-HR" b="1" dirty="0" smtClean="0"/>
              <a:t>obiteljskog ili školskog liječnika o sposobnosti za odabrano zanimanje (Liječnička potvrda o nepostojanju kontraindikacija (neraspoznavanje boja)) – dostaviti razrednici do 24.06.2013.)</a:t>
            </a:r>
          </a:p>
        </p:txBody>
      </p:sp>
    </p:spTree>
    <p:extLst>
      <p:ext uri="{BB962C8B-B14F-4D97-AF65-F5344CB8AC3E}">
        <p14:creationId xmlns:p14="http://schemas.microsoft.com/office/powerpoint/2010/main" val="16194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b="1" dirty="0" smtClean="0"/>
              <a:t>3. god. – nema bodovnog praga – boduju se:</a:t>
            </a:r>
            <a:r>
              <a:rPr lang="vi-VN" sz="2400" b="1" dirty="0" smtClean="0">
                <a:solidFill>
                  <a:prstClr val="black"/>
                </a:solidFill>
              </a:rPr>
              <a:t> </a:t>
            </a:r>
            <a:r>
              <a:rPr lang="vi-VN" sz="2400" b="1" dirty="0">
                <a:solidFill>
                  <a:prstClr val="black"/>
                </a:solidFill>
              </a:rPr>
              <a:t>hrvatski jezik - matematika – </a:t>
            </a:r>
            <a:r>
              <a:rPr lang="hr-HR" sz="2400" b="1" dirty="0">
                <a:solidFill>
                  <a:prstClr val="black"/>
                </a:solidFill>
              </a:rPr>
              <a:t>engleski jezik</a:t>
            </a:r>
            <a:r>
              <a:rPr lang="hr-HR" b="1" dirty="0" smtClean="0"/>
              <a:t> </a:t>
            </a:r>
          </a:p>
          <a:p>
            <a:pPr algn="just"/>
            <a:r>
              <a:rPr lang="hr-HR" b="1" dirty="0" smtClean="0"/>
              <a:t>Zanimanja: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CNC operater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>
                <a:solidFill>
                  <a:srgbClr val="7030A0"/>
                </a:solidFill>
              </a:rPr>
              <a:t>Tokar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>
                <a:solidFill>
                  <a:srgbClr val="7030A0"/>
                </a:solidFill>
              </a:rPr>
              <a:t>Strojobravar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Instalater grijanja i klimatizacije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Vodoinstalater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>
                <a:solidFill>
                  <a:srgbClr val="7030A0"/>
                </a:solidFill>
              </a:rPr>
              <a:t>Limar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Alatničar –JMO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Autolimar –JMO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Elektroinstalater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Elektromehaničar – JMO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/>
              <a:t>Vozač motornog vozila</a:t>
            </a:r>
          </a:p>
          <a:p>
            <a:pPr marL="514350" indent="-514350" algn="just">
              <a:buFont typeface="+mj-lt"/>
              <a:buAutoNum type="arabicPeriod"/>
            </a:pPr>
            <a:endParaRPr lang="hr-HR" dirty="0"/>
          </a:p>
          <a:p>
            <a:pPr lvl="0" algn="just"/>
            <a:r>
              <a:rPr lang="hr-HR" b="1" dirty="0" smtClean="0">
                <a:solidFill>
                  <a:prstClr val="black"/>
                </a:solidFill>
              </a:rPr>
              <a:t>Za prijavu na natječaj potrebna je potvrda </a:t>
            </a:r>
            <a:r>
              <a:rPr lang="hr-HR" b="1" dirty="0">
                <a:solidFill>
                  <a:prstClr val="black"/>
                </a:solidFill>
              </a:rPr>
              <a:t>obiteljskog ili školskog liječnika o sposobnosti za odabrano zanimanje </a:t>
            </a:r>
            <a:r>
              <a:rPr lang="hr-HR" b="1" dirty="0" smtClean="0">
                <a:solidFill>
                  <a:prstClr val="black"/>
                </a:solidFill>
              </a:rPr>
              <a:t>koju roditelj ili učenik trebaju dostaviti razrednici </a:t>
            </a:r>
            <a:r>
              <a:rPr lang="hr-HR" b="1" dirty="0">
                <a:solidFill>
                  <a:prstClr val="black"/>
                </a:solidFill>
              </a:rPr>
              <a:t>do 24.06.2013</a:t>
            </a:r>
            <a:r>
              <a:rPr lang="hr-HR" b="1" dirty="0" smtClean="0">
                <a:solidFill>
                  <a:prstClr val="black"/>
                </a:solidFill>
              </a:rPr>
              <a:t>.</a:t>
            </a:r>
            <a:endParaRPr lang="hr-HR" b="1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24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prstClr val="black"/>
                </a:solidFill>
              </a:rPr>
              <a:t>Za trogodišnja zanimanja i </a:t>
            </a:r>
            <a:r>
              <a:rPr lang="hr-HR" dirty="0" err="1" smtClean="0">
                <a:solidFill>
                  <a:prstClr val="black"/>
                </a:solidFill>
              </a:rPr>
              <a:t>automehatroničar</a:t>
            </a:r>
            <a:r>
              <a:rPr lang="hr-HR" dirty="0" smtClean="0">
                <a:solidFill>
                  <a:prstClr val="black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FF0000"/>
                </a:solidFill>
              </a:rPr>
              <a:t>Liječnička </a:t>
            </a:r>
            <a:r>
              <a:rPr lang="hr-HR" dirty="0">
                <a:solidFill>
                  <a:srgbClr val="FF0000"/>
                </a:solidFill>
              </a:rPr>
              <a:t>svjedodžba Medicine rada i Ugovor o naukovanju dostavljaju se u </a:t>
            </a:r>
            <a:r>
              <a:rPr lang="hr-HR" dirty="0" smtClean="0">
                <a:solidFill>
                  <a:srgbClr val="FF0000"/>
                </a:solidFill>
              </a:rPr>
              <a:t>Tehničku školu </a:t>
            </a:r>
            <a:r>
              <a:rPr lang="hr-HR" dirty="0">
                <a:solidFill>
                  <a:srgbClr val="FF0000"/>
                </a:solidFill>
              </a:rPr>
              <a:t>do 12.07.2013. </a:t>
            </a:r>
            <a:r>
              <a:rPr lang="hr-HR" dirty="0" smtClean="0">
                <a:solidFill>
                  <a:srgbClr val="FF0000"/>
                </a:solidFill>
              </a:rPr>
              <a:t>god</a:t>
            </a:r>
          </a:p>
          <a:p>
            <a:pPr algn="just"/>
            <a:r>
              <a:rPr lang="hr-HR" dirty="0" smtClean="0"/>
              <a:t>Za četverogodišnja zanimanja: 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FF0000"/>
                </a:solidFill>
              </a:rPr>
              <a:t>Liječnička potvrda školskog liječnika dostavlja se u Tehničku školu do 12.07.2013. 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MJEŠOVITA INDUSTRIJSKO OBRTNIČKA ŠKOLA (MIOŠ)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</a:rPr>
              <a:t>– </a:t>
            </a:r>
            <a:r>
              <a:rPr lang="hr-HR" sz="2000" dirty="0" smtClean="0">
                <a:solidFill>
                  <a:prstClr val="black"/>
                </a:solidFill>
              </a:rPr>
              <a:t>fizika – likovna kultura</a:t>
            </a:r>
            <a:r>
              <a:rPr lang="vi-VN" sz="2000" dirty="0" smtClean="0">
                <a:solidFill>
                  <a:prstClr val="black"/>
                </a:solidFill>
              </a:rPr>
              <a:t> </a:t>
            </a:r>
            <a:r>
              <a:rPr lang="vi-VN" sz="2000" dirty="0">
                <a:solidFill>
                  <a:prstClr val="black"/>
                </a:solidFill>
              </a:rPr>
              <a:t>- tehnička kultura</a:t>
            </a:r>
            <a:endParaRPr lang="hr-HR" sz="2000" dirty="0">
              <a:solidFill>
                <a:prstClr val="black"/>
              </a:solidFill>
            </a:endParaRPr>
          </a:p>
          <a:p>
            <a:r>
              <a:rPr lang="hr-HR" dirty="0" smtClean="0"/>
              <a:t>Građevinski tehničar</a:t>
            </a:r>
          </a:p>
          <a:p>
            <a:r>
              <a:rPr lang="hr-HR" dirty="0" smtClean="0"/>
              <a:t>Arhitektonski tehničar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68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sz="2200" b="1" dirty="0" smtClean="0">
                <a:solidFill>
                  <a:prstClr val="black"/>
                </a:solidFill>
              </a:rPr>
              <a:t>3</a:t>
            </a:r>
            <a:r>
              <a:rPr lang="hr-HR" sz="2200" b="1" dirty="0">
                <a:solidFill>
                  <a:prstClr val="black"/>
                </a:solidFill>
              </a:rPr>
              <a:t>. god. – nema bodovnog praga – boduju se:</a:t>
            </a:r>
            <a:r>
              <a:rPr lang="vi-VN" sz="1700" b="1" dirty="0">
                <a:solidFill>
                  <a:prstClr val="black"/>
                </a:solidFill>
              </a:rPr>
              <a:t> hrvatski jezik - matematika – </a:t>
            </a:r>
            <a:r>
              <a:rPr lang="hr-HR" sz="1700" b="1" dirty="0">
                <a:solidFill>
                  <a:prstClr val="black"/>
                </a:solidFill>
              </a:rPr>
              <a:t>engleski jezik</a:t>
            </a:r>
            <a:r>
              <a:rPr lang="hr-HR" sz="2200" b="1" dirty="0">
                <a:solidFill>
                  <a:prstClr val="black"/>
                </a:solidFill>
              </a:rPr>
              <a:t> </a:t>
            </a:r>
            <a:endParaRPr lang="hr-HR" sz="2200" b="1" dirty="0" smtClean="0">
              <a:solidFill>
                <a:prstClr val="black"/>
              </a:solidFill>
            </a:endParaRPr>
          </a:p>
          <a:p>
            <a:pPr lvl="0"/>
            <a:r>
              <a:rPr lang="hr-HR" sz="2200" b="1" dirty="0" smtClean="0">
                <a:solidFill>
                  <a:prstClr val="black"/>
                </a:solidFill>
              </a:rPr>
              <a:t>Zanimanja:</a:t>
            </a:r>
          </a:p>
          <a:p>
            <a:pPr marL="457200" lvl="0" indent="-457200">
              <a:buFont typeface="+mj-lt"/>
              <a:buAutoNum type="arabicPeriod"/>
            </a:pPr>
            <a:r>
              <a:rPr lang="vi-VN" sz="2200" b="1" dirty="0"/>
              <a:t>Rukovatelj samohodnim građevinskim </a:t>
            </a:r>
            <a:r>
              <a:rPr lang="vi-VN" sz="2200" b="1" dirty="0" smtClean="0"/>
              <a:t>strojevima</a:t>
            </a:r>
            <a:endParaRPr lang="hr-HR" sz="22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Keramičar-oblagač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/>
              <a:t>Monter suhe </a:t>
            </a:r>
            <a:r>
              <a:rPr lang="hr-HR" sz="2200" b="1" dirty="0" smtClean="0"/>
              <a:t>gradnje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>
                <a:solidFill>
                  <a:srgbClr val="7030A0"/>
                </a:solidFill>
              </a:rPr>
              <a:t>Zidar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Soboslikar-ličilac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Autolakirer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>
                <a:solidFill>
                  <a:srgbClr val="7030A0"/>
                </a:solidFill>
              </a:rPr>
              <a:t>Pekar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>
                <a:solidFill>
                  <a:srgbClr val="7030A0"/>
                </a:solidFill>
              </a:rPr>
              <a:t>Mesar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Frizer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Pediker – JMO</a:t>
            </a:r>
          </a:p>
          <a:p>
            <a:pPr marL="457200" lvl="0" indent="-457200">
              <a:buFont typeface="+mj-lt"/>
              <a:buAutoNum type="arabicPeriod"/>
            </a:pPr>
            <a:r>
              <a:rPr lang="hr-HR" sz="2200" b="1" dirty="0" smtClean="0"/>
              <a:t>Fotograf – JMO</a:t>
            </a:r>
          </a:p>
          <a:p>
            <a:pPr marL="0" lvl="0" indent="0" algn="just">
              <a:buNone/>
            </a:pPr>
            <a:endParaRPr lang="hr-HR" sz="2200" b="1" dirty="0" smtClean="0">
              <a:solidFill>
                <a:prstClr val="black"/>
              </a:solidFill>
            </a:endParaRPr>
          </a:p>
          <a:p>
            <a:pPr lvl="0" algn="just"/>
            <a:r>
              <a:rPr lang="hr-HR" sz="2200" b="1" dirty="0" smtClean="0">
                <a:solidFill>
                  <a:prstClr val="black"/>
                </a:solidFill>
              </a:rPr>
              <a:t>Za </a:t>
            </a:r>
            <a:r>
              <a:rPr lang="hr-HR" sz="2200" b="1" dirty="0">
                <a:solidFill>
                  <a:prstClr val="black"/>
                </a:solidFill>
              </a:rPr>
              <a:t>prijavu na natječaj potrebna je potvrda obiteljskog ili školskog liječnika o sposobnosti za odabrano zanimanje koju roditelj ili učenik trebaju dostaviti </a:t>
            </a:r>
            <a:r>
              <a:rPr lang="hr-HR" sz="2200" b="1" dirty="0" smtClean="0">
                <a:solidFill>
                  <a:prstClr val="black"/>
                </a:solidFill>
              </a:rPr>
              <a:t>razrednici </a:t>
            </a:r>
            <a:r>
              <a:rPr lang="hr-HR" sz="2200" b="1" dirty="0">
                <a:solidFill>
                  <a:prstClr val="black"/>
                </a:solidFill>
              </a:rPr>
              <a:t>do 24.06.2013</a:t>
            </a:r>
            <a:r>
              <a:rPr lang="hr-HR" sz="2200" b="1" dirty="0" smtClean="0">
                <a:solidFill>
                  <a:prstClr val="black"/>
                </a:solidFill>
              </a:rPr>
              <a:t>.</a:t>
            </a:r>
            <a:endParaRPr lang="hr-H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05A9D2-4CFC-40A4-9298-BCD2EF1A3106}" type="slidenum">
              <a:rPr lang="hr-HR" smtClean="0">
                <a:solidFill>
                  <a:srgbClr val="1D538B"/>
                </a:solidFill>
              </a:rPr>
              <a:pPr eaLnBrk="1" hangingPunct="1"/>
              <a:t>3</a:t>
            </a:fld>
            <a:endParaRPr lang="hr-HR" smtClean="0">
              <a:solidFill>
                <a:srgbClr val="1D538B"/>
              </a:solidFill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5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prstClr val="black"/>
                </a:solidFill>
              </a:rPr>
              <a:t>Za trogodišnja </a:t>
            </a:r>
            <a:r>
              <a:rPr lang="hr-HR" dirty="0" smtClean="0">
                <a:solidFill>
                  <a:prstClr val="black"/>
                </a:solidFill>
              </a:rPr>
              <a:t>zanimanja:</a:t>
            </a:r>
            <a:endParaRPr lang="hr-HR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hr-HR" dirty="0">
                <a:solidFill>
                  <a:srgbClr val="FF0000"/>
                </a:solidFill>
              </a:rPr>
              <a:t>Liječnička svjedodžba Medicine rada i Ugovor o naukovanju dostavljaju se u </a:t>
            </a:r>
            <a:r>
              <a:rPr lang="hr-HR" dirty="0" smtClean="0">
                <a:solidFill>
                  <a:srgbClr val="FF0000"/>
                </a:solidFill>
              </a:rPr>
              <a:t>MIOŠ </a:t>
            </a:r>
            <a:r>
              <a:rPr lang="hr-HR" dirty="0">
                <a:solidFill>
                  <a:srgbClr val="FF0000"/>
                </a:solidFill>
              </a:rPr>
              <a:t>do 12.07.2013. god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4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TRGOVAČKO-UGOSTITELJSKA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000" dirty="0" smtClean="0">
                <a:solidFill>
                  <a:prstClr val="black"/>
                </a:solidFill>
              </a:rPr>
              <a:t>–</a:t>
            </a:r>
            <a:r>
              <a:rPr lang="hr-HR" sz="2000" dirty="0" smtClean="0">
                <a:solidFill>
                  <a:prstClr val="black"/>
                </a:solidFill>
              </a:rPr>
              <a:t> povijest – geografija – tehnička kultura</a:t>
            </a:r>
          </a:p>
          <a:p>
            <a:pPr lvl="0" algn="just"/>
            <a:r>
              <a:rPr lang="hr-HR" dirty="0" smtClean="0"/>
              <a:t>KOMERCIJALIST</a:t>
            </a:r>
          </a:p>
          <a:p>
            <a:pPr lvl="0" algn="just"/>
            <a:r>
              <a:rPr lang="hr-HR" dirty="0" smtClean="0"/>
              <a:t>TURISTIČKO-HOTELIJERSKI KOMERCIJALIST – </a:t>
            </a:r>
          </a:p>
          <a:p>
            <a:pPr lvl="1" algn="just"/>
            <a:r>
              <a:rPr lang="hr-HR" sz="2400" dirty="0">
                <a:solidFill>
                  <a:srgbClr val="FF0000"/>
                </a:solidFill>
              </a:rPr>
              <a:t>Za prijavu na natječaj potrebna je potvrda obiteljskog ili liječnika školske </a:t>
            </a:r>
            <a:r>
              <a:rPr lang="hr-HR" sz="2400" dirty="0" smtClean="0">
                <a:solidFill>
                  <a:srgbClr val="FF0000"/>
                </a:solidFill>
              </a:rPr>
              <a:t>medicine (dostaviti razrednici do 24.06.2013.), </a:t>
            </a:r>
            <a:r>
              <a:rPr lang="hr-HR" sz="2400" dirty="0">
                <a:solidFill>
                  <a:srgbClr val="FF0000"/>
                </a:solidFill>
              </a:rPr>
              <a:t>a za upis liječnička svjedodžba medicine rada </a:t>
            </a:r>
            <a:r>
              <a:rPr lang="hr-HR" sz="2400" dirty="0" smtClean="0">
                <a:solidFill>
                  <a:srgbClr val="FF0000"/>
                </a:solidFill>
              </a:rPr>
              <a:t> (dostaviti do 12.07.2013. u TUŠ)</a:t>
            </a:r>
            <a:endParaRPr lang="hr-HR" sz="2400" b="1" dirty="0" smtClean="0">
              <a:solidFill>
                <a:srgbClr val="FF0000"/>
              </a:solidFill>
            </a:endParaRPr>
          </a:p>
          <a:p>
            <a:pPr lvl="0" algn="just"/>
            <a:endParaRPr lang="hr-HR" sz="2000" b="1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1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lvl="0"/>
            <a:r>
              <a:rPr lang="hr-HR" sz="2000" b="1" dirty="0">
                <a:solidFill>
                  <a:prstClr val="black"/>
                </a:solidFill>
              </a:rPr>
              <a:t>3. god. – nema bodovnog praga – boduju se:</a:t>
            </a:r>
            <a:r>
              <a:rPr lang="vi-VN" sz="1600" b="1" dirty="0">
                <a:solidFill>
                  <a:prstClr val="black"/>
                </a:solidFill>
              </a:rPr>
              <a:t> hrvatski jezik - matematika – </a:t>
            </a:r>
            <a:r>
              <a:rPr lang="hr-HR" sz="1600" b="1" dirty="0">
                <a:solidFill>
                  <a:prstClr val="black"/>
                </a:solidFill>
              </a:rPr>
              <a:t>engleski jezik</a:t>
            </a:r>
            <a:r>
              <a:rPr lang="hr-HR" sz="2000" b="1" dirty="0">
                <a:solidFill>
                  <a:prstClr val="black"/>
                </a:solidFill>
              </a:rPr>
              <a:t> </a:t>
            </a:r>
          </a:p>
          <a:p>
            <a:r>
              <a:rPr lang="hr-HR" dirty="0" smtClean="0"/>
              <a:t>Prodavač</a:t>
            </a:r>
          </a:p>
          <a:p>
            <a:endParaRPr lang="hr-HR" dirty="0" smtClean="0"/>
          </a:p>
          <a:p>
            <a:r>
              <a:rPr lang="hr-HR" dirty="0" smtClean="0"/>
              <a:t>Kuhar</a:t>
            </a:r>
          </a:p>
          <a:p>
            <a:r>
              <a:rPr lang="hr-HR" dirty="0" smtClean="0"/>
              <a:t>Konobar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Za </a:t>
            </a:r>
            <a:r>
              <a:rPr lang="hr-HR" sz="2800" dirty="0">
                <a:solidFill>
                  <a:srgbClr val="FF0000"/>
                </a:solidFill>
              </a:rPr>
              <a:t>prijavu na natječaj potrebna je potvrda obiteljskog ili liječnika školske medicine (dostaviti u našu školu do 24.06.2013.), a za upis liječnička svjedodžba medicine rada  (dostaviti do 12.07.2013. u TUŠ)</a:t>
            </a:r>
            <a:endParaRPr lang="hr-HR" sz="2800" b="1" dirty="0">
              <a:solidFill>
                <a:srgbClr val="FF0000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5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MEDICINSKA ŠKOLA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–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biologija – fizika – kemija</a:t>
            </a: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pPr lvl="0" algn="just"/>
            <a:r>
              <a:rPr lang="hr-HR" sz="2000" dirty="0" smtClean="0">
                <a:solidFill>
                  <a:prstClr val="black"/>
                </a:solidFill>
              </a:rPr>
              <a:t>Medicinska sestra/tehničar opće njege</a:t>
            </a:r>
          </a:p>
          <a:p>
            <a:pPr lvl="0" algn="just"/>
            <a:r>
              <a:rPr lang="hr-HR" sz="2000" dirty="0" smtClean="0">
                <a:solidFill>
                  <a:prstClr val="black"/>
                </a:solidFill>
              </a:rPr>
              <a:t>Fizioterapeutski tehničar/tehničarka</a:t>
            </a:r>
          </a:p>
          <a:p>
            <a:pPr marL="0" lvl="0" indent="0" algn="just">
              <a:buNone/>
            </a:pPr>
            <a:endParaRPr lang="hr-HR" sz="2000" dirty="0">
              <a:solidFill>
                <a:prstClr val="black"/>
              </a:solidFill>
            </a:endParaRPr>
          </a:p>
          <a:p>
            <a:pPr lvl="0"/>
            <a:r>
              <a:rPr lang="hr-HR" sz="2800" dirty="0">
                <a:solidFill>
                  <a:srgbClr val="FF0000"/>
                </a:solidFill>
              </a:rPr>
              <a:t>Za prijavu na natječaj potrebna je potvrda obiteljskog ili liječnika školske medicine (dostaviti </a:t>
            </a:r>
            <a:r>
              <a:rPr lang="hr-HR" sz="2800" dirty="0" smtClean="0">
                <a:solidFill>
                  <a:srgbClr val="FF0000"/>
                </a:solidFill>
              </a:rPr>
              <a:t>razrednici do </a:t>
            </a:r>
            <a:r>
              <a:rPr lang="hr-HR" sz="2800" dirty="0">
                <a:solidFill>
                  <a:srgbClr val="FF0000"/>
                </a:solidFill>
              </a:rPr>
              <a:t>24.06.2013.), a za upis liječnička svjedodžba medicine rada  (dostaviti do 12.07.2013. u </a:t>
            </a:r>
            <a:r>
              <a:rPr lang="hr-HR" sz="2800" dirty="0" smtClean="0">
                <a:solidFill>
                  <a:srgbClr val="FF0000"/>
                </a:solidFill>
              </a:rPr>
              <a:t>Medicinsku školu)</a:t>
            </a:r>
            <a:endParaRPr lang="hr-HR" sz="2800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0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Šumarska i drvodjeljska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–</a:t>
            </a:r>
            <a:r>
              <a:rPr lang="hr-HR" sz="2000" dirty="0">
                <a:solidFill>
                  <a:prstClr val="black"/>
                </a:solidFill>
              </a:rPr>
              <a:t> biologija – fizika – kemija</a:t>
            </a: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r>
              <a:rPr lang="hr-HR" dirty="0" smtClean="0"/>
              <a:t>Šumarski tehničar</a:t>
            </a:r>
          </a:p>
          <a:p>
            <a:r>
              <a:rPr lang="hr-HR" dirty="0" smtClean="0"/>
              <a:t>Drvodjeljski tehničar – dizajner – eksperimentalni program</a:t>
            </a:r>
          </a:p>
        </p:txBody>
      </p:sp>
    </p:spTree>
    <p:extLst>
      <p:ext uri="{BB962C8B-B14F-4D97-AF65-F5344CB8AC3E}">
        <p14:creationId xmlns:p14="http://schemas.microsoft.com/office/powerpoint/2010/main" val="33081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lvl="0" algn="just"/>
            <a:r>
              <a:rPr lang="hr-HR" sz="2000" b="1" dirty="0">
                <a:solidFill>
                  <a:prstClr val="black"/>
                </a:solidFill>
              </a:rPr>
              <a:t>3. god. – nema bodovnog praga – boduju se:</a:t>
            </a:r>
            <a:r>
              <a:rPr lang="vi-VN" sz="1600" b="1" dirty="0">
                <a:solidFill>
                  <a:prstClr val="black"/>
                </a:solidFill>
              </a:rPr>
              <a:t> hrvatski jezik - matematika – </a:t>
            </a:r>
            <a:r>
              <a:rPr lang="hr-HR" sz="1600" b="1" dirty="0">
                <a:solidFill>
                  <a:prstClr val="black"/>
                </a:solidFill>
              </a:rPr>
              <a:t>engleski jezik</a:t>
            </a:r>
            <a:r>
              <a:rPr lang="hr-HR" sz="2000" b="1" dirty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hr-HR" dirty="0">
                <a:solidFill>
                  <a:prstClr val="black"/>
                </a:solidFill>
              </a:rPr>
              <a:t>Šumar – eksperimentalni program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Stolar</a:t>
            </a:r>
          </a:p>
          <a:p>
            <a:pPr algn="just"/>
            <a:r>
              <a:rPr lang="hr-H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Tapetar</a:t>
            </a:r>
          </a:p>
          <a:p>
            <a:pPr lvl="0" algn="just"/>
            <a:r>
              <a:rPr lang="hr-HR" sz="2800" dirty="0">
                <a:solidFill>
                  <a:srgbClr val="FF0000"/>
                </a:solidFill>
              </a:rPr>
              <a:t>Za prijavu na natječaj potrebna je potvrda obiteljskog ili liječnika školske medicine (dostaviti </a:t>
            </a:r>
            <a:r>
              <a:rPr lang="hr-HR" sz="2800" dirty="0" smtClean="0">
                <a:solidFill>
                  <a:srgbClr val="FF0000"/>
                </a:solidFill>
              </a:rPr>
              <a:t>razrednici </a:t>
            </a:r>
            <a:r>
              <a:rPr lang="hr-HR" sz="2800" dirty="0">
                <a:solidFill>
                  <a:srgbClr val="FF0000"/>
                </a:solidFill>
              </a:rPr>
              <a:t>do 24.06.2013.), a za upis liječnička svjedodžba medicine rada  (dostaviti do 12.07.2013. u </a:t>
            </a:r>
            <a:r>
              <a:rPr lang="hr-HR" sz="2800" dirty="0" smtClean="0">
                <a:solidFill>
                  <a:srgbClr val="FF0000"/>
                </a:solidFill>
              </a:rPr>
              <a:t>Šumarsku školu)</a:t>
            </a:r>
          </a:p>
          <a:p>
            <a:pPr algn="just"/>
            <a:r>
              <a:rPr lang="hr-HR" sz="2800" dirty="0">
                <a:solidFill>
                  <a:srgbClr val="FF0000"/>
                </a:solidFill>
              </a:rPr>
              <a:t>Ugovor o naukovanju – donijeti u </a:t>
            </a:r>
            <a:r>
              <a:rPr lang="hr-HR" sz="2800" dirty="0" smtClean="0">
                <a:solidFill>
                  <a:srgbClr val="FF0000"/>
                </a:solidFill>
              </a:rPr>
              <a:t>Šumarsku </a:t>
            </a:r>
            <a:r>
              <a:rPr lang="hr-HR" sz="2800" dirty="0">
                <a:solidFill>
                  <a:srgbClr val="FF0000"/>
                </a:solidFill>
              </a:rPr>
              <a:t>školu do 12.07.2013.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64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Prirodoslovna škola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–</a:t>
            </a:r>
            <a:r>
              <a:rPr lang="hr-HR" sz="2000" dirty="0">
                <a:solidFill>
                  <a:prstClr val="black"/>
                </a:solidFill>
              </a:rPr>
              <a:t> biologija – fizika – </a:t>
            </a:r>
            <a:r>
              <a:rPr lang="hr-HR" sz="2000" dirty="0" smtClean="0">
                <a:solidFill>
                  <a:prstClr val="black"/>
                </a:solidFill>
              </a:rPr>
              <a:t>geografija/tehnička kultura</a:t>
            </a: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pPr lvl="0" algn="just"/>
            <a:r>
              <a:rPr lang="hr-HR" sz="2000" dirty="0"/>
              <a:t>Veterinarski </a:t>
            </a:r>
            <a:r>
              <a:rPr lang="hr-HR" sz="2000" dirty="0" smtClean="0"/>
              <a:t>tehničar/</a:t>
            </a:r>
          </a:p>
          <a:p>
            <a:pPr lvl="0" algn="just"/>
            <a:r>
              <a:rPr lang="hr-HR" sz="2000" dirty="0"/>
              <a:t>Poljoprivredni </a:t>
            </a:r>
            <a:r>
              <a:rPr lang="hr-HR" sz="2000" dirty="0" smtClean="0"/>
              <a:t>tehničar-</a:t>
            </a:r>
            <a:r>
              <a:rPr lang="hr-HR" sz="2000" dirty="0" err="1" smtClean="0"/>
              <a:t>fitofarmaceut</a:t>
            </a:r>
            <a:endParaRPr lang="hr-HR" sz="2000" dirty="0" smtClean="0"/>
          </a:p>
          <a:p>
            <a:pPr lvl="0" algn="just"/>
            <a:r>
              <a:rPr lang="hr-HR" sz="2000" dirty="0"/>
              <a:t>Prehrambeni tehničar</a:t>
            </a:r>
            <a:endParaRPr lang="hr-HR" sz="20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9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Gimnazija Karlovac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</a:t>
            </a:r>
            <a:r>
              <a:rPr lang="hr-HR" sz="2200" dirty="0" smtClean="0">
                <a:solidFill>
                  <a:prstClr val="black"/>
                </a:solidFill>
              </a:rPr>
              <a:t>56 bodova </a:t>
            </a:r>
            <a:r>
              <a:rPr lang="hr-HR" sz="2200" dirty="0">
                <a:solidFill>
                  <a:prstClr val="black"/>
                </a:solidFill>
              </a:rPr>
              <a:t>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 +   biologija – kemija – fizika ili biologija – povijest - geografija </a:t>
            </a:r>
          </a:p>
          <a:p>
            <a:pPr lvl="0" algn="just"/>
            <a:endParaRPr lang="hr-HR" dirty="0" smtClean="0"/>
          </a:p>
          <a:p>
            <a:pPr lvl="0"/>
            <a:r>
              <a:rPr lang="hr-HR" dirty="0">
                <a:solidFill>
                  <a:prstClr val="black"/>
                </a:solidFill>
              </a:rPr>
              <a:t>Prirodoslovno-matematička </a:t>
            </a:r>
            <a:r>
              <a:rPr lang="hr-HR" dirty="0" smtClean="0">
                <a:solidFill>
                  <a:prstClr val="black"/>
                </a:solidFill>
              </a:rPr>
              <a:t>gimnazija</a:t>
            </a:r>
            <a:endParaRPr lang="hr-HR" dirty="0"/>
          </a:p>
          <a:p>
            <a:r>
              <a:rPr lang="hr-HR" dirty="0" smtClean="0"/>
              <a:t>Opća gimnazija</a:t>
            </a:r>
          </a:p>
          <a:p>
            <a:r>
              <a:rPr lang="hr-HR" dirty="0" smtClean="0"/>
              <a:t>Jezična gimnazija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49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Ekonomska 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</a:t>
            </a:r>
            <a:r>
              <a:rPr lang="hr-HR" sz="2200" dirty="0" smtClean="0">
                <a:solidFill>
                  <a:prstClr val="black"/>
                </a:solidFill>
              </a:rPr>
              <a:t>44 boda </a:t>
            </a:r>
            <a:r>
              <a:rPr lang="hr-HR" sz="2200" dirty="0">
                <a:solidFill>
                  <a:prstClr val="black"/>
                </a:solidFill>
              </a:rPr>
              <a:t>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</a:t>
            </a:r>
            <a:r>
              <a:rPr lang="hr-HR" sz="2000" dirty="0" smtClean="0">
                <a:solidFill>
                  <a:prstClr val="black"/>
                </a:solidFill>
              </a:rPr>
              <a:t>jezik – povijest – geografija – likovna kultura/tehnička kultura</a:t>
            </a:r>
          </a:p>
          <a:p>
            <a:pPr lvl="0" algn="just"/>
            <a:endParaRPr lang="hr-HR" dirty="0" smtClean="0"/>
          </a:p>
          <a:p>
            <a:pPr lvl="0"/>
            <a:r>
              <a:rPr lang="hr-HR" dirty="0">
                <a:solidFill>
                  <a:prstClr val="black"/>
                </a:solidFill>
              </a:rPr>
              <a:t>Hotelijersko-turistički tehničar</a:t>
            </a:r>
          </a:p>
          <a:p>
            <a:endParaRPr lang="hr-HR" dirty="0"/>
          </a:p>
          <a:p>
            <a:r>
              <a:rPr lang="hr-HR" dirty="0" smtClean="0"/>
              <a:t>Ekonomist</a:t>
            </a:r>
          </a:p>
          <a:p>
            <a:r>
              <a:rPr lang="hr-HR" dirty="0" smtClean="0"/>
              <a:t>Poslovni </a:t>
            </a:r>
            <a:r>
              <a:rPr lang="hr-HR" dirty="0"/>
              <a:t>tajnik</a:t>
            </a:r>
          </a:p>
        </p:txBody>
      </p:sp>
    </p:spTree>
    <p:extLst>
      <p:ext uri="{BB962C8B-B14F-4D97-AF65-F5344CB8AC3E}">
        <p14:creationId xmlns:p14="http://schemas.microsoft.com/office/powerpoint/2010/main" val="3943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Srednja škola Duga Resa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56 bodova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-  biologija </a:t>
            </a:r>
            <a:r>
              <a:rPr lang="hr-HR" sz="2000" dirty="0">
                <a:solidFill>
                  <a:prstClr val="black"/>
                </a:solidFill>
              </a:rPr>
              <a:t>– povijest - geografija </a:t>
            </a:r>
            <a:endParaRPr lang="hr-HR" sz="2000" dirty="0" smtClean="0">
              <a:solidFill>
                <a:prstClr val="black"/>
              </a:solidFill>
            </a:endParaRPr>
          </a:p>
          <a:p>
            <a:pPr lvl="0" algn="just"/>
            <a:r>
              <a:rPr lang="hr-HR" sz="2000" dirty="0" smtClean="0">
                <a:solidFill>
                  <a:prstClr val="black"/>
                </a:solidFill>
              </a:rPr>
              <a:t>Opća gimnazija</a:t>
            </a: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pPr lvl="0" algn="just"/>
            <a:r>
              <a:rPr lang="hr-HR" sz="2200" dirty="0">
                <a:solidFill>
                  <a:prstClr val="black"/>
                </a:solidFill>
              </a:rPr>
              <a:t>4. god. – 44 boda - </a:t>
            </a:r>
            <a:r>
              <a:rPr lang="vi-VN" sz="2000" dirty="0">
                <a:solidFill>
                  <a:prstClr val="black"/>
                </a:solidFill>
              </a:rPr>
              <a:t>Predmeti koji se boduju: - hrvatski jezik - matematika – </a:t>
            </a:r>
            <a:r>
              <a:rPr lang="hr-HR" sz="2000" dirty="0">
                <a:solidFill>
                  <a:prstClr val="black"/>
                </a:solidFill>
              </a:rPr>
              <a:t>engleski jezik – </a:t>
            </a:r>
            <a:r>
              <a:rPr lang="hr-HR" sz="2000" dirty="0" smtClean="0">
                <a:solidFill>
                  <a:prstClr val="black"/>
                </a:solidFill>
              </a:rPr>
              <a:t>kemija – likovna kultura – tehnička kultura</a:t>
            </a:r>
          </a:p>
          <a:p>
            <a:pPr lvl="0" algn="just"/>
            <a:r>
              <a:rPr lang="hr-HR" sz="2000" dirty="0" smtClean="0">
                <a:solidFill>
                  <a:prstClr val="black"/>
                </a:solidFill>
              </a:rPr>
              <a:t>Grafički dizajner – ispitivanje likovne darovitosti</a:t>
            </a:r>
          </a:p>
          <a:p>
            <a:pPr marL="0" lvl="0" indent="0" algn="just">
              <a:buNone/>
            </a:pPr>
            <a:endParaRPr lang="hr-HR" sz="2000" dirty="0" smtClean="0">
              <a:solidFill>
                <a:prstClr val="black"/>
              </a:solidFill>
            </a:endParaRPr>
          </a:p>
          <a:p>
            <a:pPr lvl="0" algn="just"/>
            <a:r>
              <a:rPr lang="hr-HR" sz="2000" b="1" dirty="0">
                <a:solidFill>
                  <a:prstClr val="black"/>
                </a:solidFill>
              </a:rPr>
              <a:t>3. god. – nema bodovnog praga – boduju se:</a:t>
            </a:r>
            <a:r>
              <a:rPr lang="vi-VN" sz="1600" b="1" dirty="0">
                <a:solidFill>
                  <a:prstClr val="black"/>
                </a:solidFill>
              </a:rPr>
              <a:t> hrvatski jezik - matematika – </a:t>
            </a:r>
            <a:r>
              <a:rPr lang="hr-HR" sz="1600" b="1" dirty="0">
                <a:solidFill>
                  <a:prstClr val="black"/>
                </a:solidFill>
              </a:rPr>
              <a:t>engleski jezik</a:t>
            </a:r>
            <a:r>
              <a:rPr lang="hr-HR" sz="2000" b="1" dirty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hr-HR" sz="2000" dirty="0" smtClean="0">
                <a:solidFill>
                  <a:prstClr val="black"/>
                </a:solidFill>
              </a:rPr>
              <a:t>Puškar</a:t>
            </a:r>
          </a:p>
          <a:p>
            <a:pPr lvl="0" algn="just"/>
            <a:r>
              <a:rPr lang="hr-HR" sz="2000" dirty="0" err="1" smtClean="0">
                <a:solidFill>
                  <a:prstClr val="black"/>
                </a:solidFill>
              </a:rPr>
              <a:t>Finomehaničar</a:t>
            </a:r>
            <a:endParaRPr lang="hr-HR" sz="2000" dirty="0" smtClean="0">
              <a:solidFill>
                <a:prstClr val="black"/>
              </a:solidFill>
            </a:endParaRPr>
          </a:p>
          <a:p>
            <a:pPr lvl="0" algn="just"/>
            <a:r>
              <a:rPr lang="hr-HR" sz="1900" dirty="0">
                <a:solidFill>
                  <a:srgbClr val="FF0000"/>
                </a:solidFill>
              </a:rPr>
              <a:t>Za prijavu na natječaj potrebna je potvrda obiteljskog ili liječnika školske medicine (dostaviti </a:t>
            </a:r>
            <a:r>
              <a:rPr lang="hr-HR" sz="1900" dirty="0" smtClean="0">
                <a:solidFill>
                  <a:srgbClr val="FF0000"/>
                </a:solidFill>
              </a:rPr>
              <a:t>razrednici </a:t>
            </a:r>
            <a:r>
              <a:rPr lang="hr-HR" sz="1900" dirty="0">
                <a:solidFill>
                  <a:srgbClr val="FF0000"/>
                </a:solidFill>
              </a:rPr>
              <a:t>do 24.06.2013.), a za upis liječnička svjedodžba medicine rada  (dostaviti do 12.07.2013. </a:t>
            </a:r>
            <a:r>
              <a:rPr lang="hr-HR" sz="1900">
                <a:solidFill>
                  <a:srgbClr val="FF0000"/>
                </a:solidFill>
              </a:rPr>
              <a:t>u </a:t>
            </a:r>
            <a:r>
              <a:rPr lang="hr-HR" sz="1900" smtClean="0">
                <a:solidFill>
                  <a:srgbClr val="FF0000"/>
                </a:solidFill>
              </a:rPr>
              <a:t>srednju </a:t>
            </a:r>
            <a:r>
              <a:rPr lang="hr-HR" sz="1900" dirty="0">
                <a:solidFill>
                  <a:srgbClr val="FF0000"/>
                </a:solidFill>
              </a:rPr>
              <a:t>školu)</a:t>
            </a:r>
            <a:endParaRPr lang="hr-HR" sz="1900" b="1" dirty="0">
              <a:solidFill>
                <a:srgbClr val="FF0000"/>
              </a:solidFill>
            </a:endParaRPr>
          </a:p>
          <a:p>
            <a:pPr lvl="0" algn="just"/>
            <a:endParaRPr lang="hr-HR" sz="2000" dirty="0" smtClean="0">
              <a:solidFill>
                <a:prstClr val="black"/>
              </a:solidFill>
            </a:endParaRP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pPr lvl="0" algn="just"/>
            <a:endParaRPr lang="hr-HR" sz="2000" dirty="0">
              <a:solidFill>
                <a:prstClr val="black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32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74046B-DE8E-4429-948E-FF3771059058}" type="slidenum">
              <a:rPr lang="hr-HR" smtClean="0">
                <a:solidFill>
                  <a:srgbClr val="1D538B"/>
                </a:solidFill>
              </a:rPr>
              <a:pPr eaLnBrk="1" hangingPunct="1"/>
              <a:t>4</a:t>
            </a:fld>
            <a:endParaRPr lang="hr-HR" smtClean="0">
              <a:solidFill>
                <a:srgbClr val="1D538B"/>
              </a:solidFill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4925"/>
            <a:ext cx="91440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3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Zaključavanje liste prioriteta, potpisivanje prijavnica, objava konačnih ljestvica poretka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vi-VN" dirty="0"/>
              <a:t>Lista odabranih obrazovnih programa zaključava se svim kandidatima na datum </a:t>
            </a:r>
            <a:r>
              <a:rPr lang="hr-HR" dirty="0" smtClean="0"/>
              <a:t>26.06.2013. u 12,00 sati</a:t>
            </a:r>
            <a:endParaRPr lang="vi-VN" dirty="0"/>
          </a:p>
          <a:p>
            <a:pPr algn="just"/>
            <a:r>
              <a:rPr lang="vi-VN" dirty="0"/>
              <a:t>Za učenike osmih razreda škola iz obrazovnoga sustava Republike Hrvatske prijavnicu s konačnom listom prioriteta iz sustava </a:t>
            </a:r>
            <a:r>
              <a:rPr lang="vi-VN" dirty="0" smtClean="0"/>
              <a:t>ispisuje </a:t>
            </a:r>
            <a:r>
              <a:rPr lang="vi-VN" dirty="0"/>
              <a:t>njihov razrednik. </a:t>
            </a:r>
            <a:endParaRPr lang="hr-HR" dirty="0" smtClean="0"/>
          </a:p>
          <a:p>
            <a:pPr algn="just"/>
            <a:r>
              <a:rPr lang="vi-VN" dirty="0" smtClean="0"/>
              <a:t>Učenik </a:t>
            </a:r>
            <a:r>
              <a:rPr lang="vi-VN" dirty="0"/>
              <a:t>i roditelj/staratelj zatim potpisuju prijavnicu čime potvrđuju listu prioriteta odnosno odabir učenika. </a:t>
            </a:r>
          </a:p>
          <a:p>
            <a:pPr algn="just"/>
            <a:r>
              <a:rPr lang="vi-VN" dirty="0"/>
              <a:t>Takva prijavnica čuva se u školi. U iznimnim slučajevima kada supotpisnici žele izmijeniti poredak prijavljenih programa ispisan na </a:t>
            </a:r>
            <a:r>
              <a:rPr lang="vi-VN" dirty="0" smtClean="0"/>
              <a:t>prijavnici</a:t>
            </a:r>
            <a:r>
              <a:rPr lang="vi-VN" dirty="0"/>
              <a:t>, potrebno je pisanim putem s obrazloženjem obratiti se ravnatelju kako bi se učinile potrebne izmjene. </a:t>
            </a:r>
            <a:endParaRPr lang="hr-HR" dirty="0" smtClean="0"/>
          </a:p>
          <a:p>
            <a:pPr algn="just"/>
            <a:r>
              <a:rPr lang="vi-VN" dirty="0" smtClean="0"/>
              <a:t>U </a:t>
            </a:r>
            <a:r>
              <a:rPr lang="vi-VN" dirty="0"/>
              <a:t>slučaju da se </a:t>
            </a:r>
            <a:r>
              <a:rPr lang="vi-VN" dirty="0" smtClean="0"/>
              <a:t>supotpisnici </a:t>
            </a:r>
            <a:r>
              <a:rPr lang="vi-VN" dirty="0"/>
              <a:t>ne slože oko poretka obrazovnih programa na prijavnici, o poretku odlučuje roditelj, a izmjenu treba učiniti ravnatelj, </a:t>
            </a:r>
            <a:r>
              <a:rPr lang="vi-VN" dirty="0" smtClean="0"/>
              <a:t>na </a:t>
            </a:r>
            <a:r>
              <a:rPr lang="vi-VN" dirty="0"/>
              <a:t>pisani i obrazloženi zahtjev roditelja, nakon odobrenja upisnog povjerenstva u školi. Rok za potpisivanje prijavnica naveden je </a:t>
            </a:r>
            <a:r>
              <a:rPr lang="hr-HR" dirty="0" smtClean="0"/>
              <a:t>od 26.06. do 03.07.2013. u 12,00 sati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68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dirty="0"/>
              <a:t>Potpisivanje prijavnice s listom prioriteta ne jamči da će se kandidat upisati na onaj izbor na kojem je stekao pravo </a:t>
            </a:r>
            <a:r>
              <a:rPr lang="vi-VN" dirty="0" smtClean="0"/>
              <a:t>upisa </a:t>
            </a:r>
            <a:r>
              <a:rPr lang="vi-VN" dirty="0"/>
              <a:t>u trenutku zaključavanja odabira odnosno ispisivanja prijavnice, već predstavlja njegovu konačnu odluku o </a:t>
            </a:r>
            <a:r>
              <a:rPr lang="vi-VN" dirty="0" smtClean="0"/>
              <a:t>poretku </a:t>
            </a:r>
            <a:r>
              <a:rPr lang="vi-VN" dirty="0"/>
              <a:t>prijavljenih programa.</a:t>
            </a:r>
          </a:p>
          <a:p>
            <a:pPr algn="just"/>
            <a:r>
              <a:rPr lang="vi-VN" dirty="0"/>
              <a:t>Na određeni </a:t>
            </a:r>
            <a:r>
              <a:rPr lang="vi-VN" dirty="0" smtClean="0"/>
              <a:t>datum</a:t>
            </a:r>
            <a:r>
              <a:rPr lang="hr-HR" dirty="0" smtClean="0"/>
              <a:t> (02.07.2013. u 12,00 sati)</a:t>
            </a:r>
            <a:r>
              <a:rPr lang="vi-VN" dirty="0" smtClean="0"/>
              <a:t> </a:t>
            </a:r>
            <a:r>
              <a:rPr lang="vi-VN" dirty="0"/>
              <a:t>s ljestvica poretka pojedinih obrazovnih </a:t>
            </a:r>
            <a:r>
              <a:rPr lang="vi-VN" dirty="0" smtClean="0"/>
              <a:t>programa </a:t>
            </a:r>
            <a:r>
              <a:rPr lang="vi-VN" dirty="0"/>
              <a:t>obrisat će se kandidati koji </a:t>
            </a:r>
            <a:r>
              <a:rPr lang="vi-VN" dirty="0" smtClean="0"/>
              <a:t>do </a:t>
            </a:r>
            <a:r>
              <a:rPr lang="vi-VN" dirty="0"/>
              <a:t>tog datuma nisu zadovoljili potrebne preduvjete za njihov upis.</a:t>
            </a:r>
          </a:p>
          <a:p>
            <a:pPr algn="just"/>
            <a:r>
              <a:rPr lang="vi-VN" dirty="0"/>
              <a:t>Trenutkom objave konačnih ljestvica poretka </a:t>
            </a:r>
            <a:r>
              <a:rPr lang="hr-HR" dirty="0" smtClean="0"/>
              <a:t>(05.07.2013. u 12,00 sati) </a:t>
            </a:r>
            <a:r>
              <a:rPr lang="vi-VN" dirty="0" smtClean="0"/>
              <a:t>kandidati </a:t>
            </a:r>
            <a:r>
              <a:rPr lang="vi-VN" dirty="0"/>
              <a:t>se upisuju na obrazovni program najvišega prioriteta </a:t>
            </a:r>
            <a:r>
              <a:rPr lang="vi-VN" dirty="0" smtClean="0"/>
              <a:t>na </a:t>
            </a:r>
            <a:r>
              <a:rPr lang="vi-VN" dirty="0"/>
              <a:t>kojemu se nalaze u sklopu upisne kvote. Konačne ljestvice poretka više se ne mijenjaju.</a:t>
            </a:r>
          </a:p>
          <a:p>
            <a:pPr algn="just"/>
            <a:r>
              <a:rPr lang="vi-VN" dirty="0"/>
              <a:t>Nakon ostvarenoga upisa, daljnje informacije potrebno je potražiti izravno u srednjoj školi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4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KALENDAR – DATUMI KOJE JE VAŽNO ZAPAMTITI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532859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24.06.2013. u 12,00 sati </a:t>
            </a:r>
            <a:r>
              <a:rPr lang="hr-HR" dirty="0" smtClean="0">
                <a:solidFill>
                  <a:schemeClr val="accent2"/>
                </a:solidFill>
              </a:rPr>
              <a:t>-  ROK ZA DOSTAVU DOKUMENTACIJE – OBRTNICE, POTVRDE OBITELJSKIH LIJEČNIKA/</a:t>
            </a:r>
            <a:r>
              <a:rPr lang="hr-HR" dirty="0" err="1" smtClean="0">
                <a:solidFill>
                  <a:schemeClr val="accent2"/>
                </a:solidFill>
              </a:rPr>
              <a:t>LIJEČNIKA</a:t>
            </a:r>
            <a:r>
              <a:rPr lang="hr-HR" dirty="0" smtClean="0">
                <a:solidFill>
                  <a:schemeClr val="accent2"/>
                </a:solidFill>
              </a:rPr>
              <a:t> ŠKOLSKE MEDICINE, PREPORUKA HZZ-a i sl.</a:t>
            </a:r>
          </a:p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26.06.2013. u 12,00 sati</a:t>
            </a:r>
            <a:r>
              <a:rPr lang="hr-HR" dirty="0" smtClean="0">
                <a:solidFill>
                  <a:schemeClr val="accent2"/>
                </a:solidFill>
              </a:rPr>
              <a:t> – </a:t>
            </a:r>
          </a:p>
          <a:p>
            <a:pPr lvl="1"/>
            <a:r>
              <a:rPr lang="hr-HR" dirty="0" smtClean="0">
                <a:solidFill>
                  <a:schemeClr val="accent2"/>
                </a:solidFill>
              </a:rPr>
              <a:t>ZAKLJUČIVANJE ODABIRA OBRAZOVNIH PROGRAMA, </a:t>
            </a:r>
          </a:p>
          <a:p>
            <a:pPr lvl="1"/>
            <a:r>
              <a:rPr lang="hr-HR" dirty="0" smtClean="0">
                <a:solidFill>
                  <a:schemeClr val="accent2"/>
                </a:solidFill>
              </a:rPr>
              <a:t>POČETAK ISPISA PRIJAVNICA</a:t>
            </a:r>
          </a:p>
          <a:p>
            <a:r>
              <a:rPr lang="hr-H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02.07.2013. u 12,00 sati </a:t>
            </a:r>
            <a:r>
              <a:rPr lang="hr-HR" dirty="0" smtClean="0">
                <a:solidFill>
                  <a:schemeClr val="accent2"/>
                </a:solidFill>
              </a:rPr>
              <a:t>– </a:t>
            </a:r>
          </a:p>
          <a:p>
            <a:pPr lvl="1"/>
            <a:r>
              <a:rPr lang="hr-HR" dirty="0" smtClean="0">
                <a:solidFill>
                  <a:schemeClr val="accent2"/>
                </a:solidFill>
              </a:rPr>
              <a:t>BRISANJE S LISTA KANDIDATA KOJI NISU ZADOVOLJILI PREDUVJETE, </a:t>
            </a:r>
          </a:p>
          <a:p>
            <a:pPr lvl="1"/>
            <a:r>
              <a:rPr lang="hr-HR" dirty="0" smtClean="0">
                <a:solidFill>
                  <a:schemeClr val="accent2"/>
                </a:solidFill>
              </a:rPr>
              <a:t>KRAJ UNOSA REZULTATA S POPRAVNIH ISPITA</a:t>
            </a:r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85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404664"/>
            <a:ext cx="7239000" cy="590465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B13F9A"/>
              </a:buClr>
            </a:pPr>
            <a:r>
              <a:rPr lang="hr-HR" sz="2800" dirty="0">
                <a:solidFill>
                  <a:srgbClr val="B83D68">
                    <a:lumMod val="60000"/>
                    <a:lumOff val="40000"/>
                  </a:srgbClr>
                </a:solidFill>
              </a:rPr>
              <a:t>03.07.2013. u 12,00 sati </a:t>
            </a:r>
            <a:r>
              <a:rPr lang="hr-HR" sz="2800" dirty="0">
                <a:solidFill>
                  <a:srgbClr val="AC66BB"/>
                </a:solidFill>
              </a:rPr>
              <a:t>– </a:t>
            </a:r>
            <a:endParaRPr lang="hr-HR" sz="2800" dirty="0" smtClean="0">
              <a:solidFill>
                <a:srgbClr val="AC66BB"/>
              </a:solidFill>
            </a:endParaRPr>
          </a:p>
          <a:p>
            <a:pPr lvl="1">
              <a:buClr>
                <a:srgbClr val="B13F9A"/>
              </a:buClr>
            </a:pPr>
            <a:r>
              <a:rPr lang="hr-HR" sz="2500" dirty="0" smtClean="0">
                <a:solidFill>
                  <a:srgbClr val="AC66BB"/>
                </a:solidFill>
              </a:rPr>
              <a:t>KRAJNJI </a:t>
            </a:r>
            <a:r>
              <a:rPr lang="hr-HR" sz="2500" dirty="0">
                <a:solidFill>
                  <a:srgbClr val="AC66BB"/>
                </a:solidFill>
              </a:rPr>
              <a:t>ROK ZA ZAPRIMANJE POTPISANIH PRIJAVNICA, </a:t>
            </a:r>
            <a:endParaRPr lang="hr-HR" sz="2500" dirty="0" smtClean="0">
              <a:solidFill>
                <a:srgbClr val="AC66BB"/>
              </a:solidFill>
            </a:endParaRPr>
          </a:p>
          <a:p>
            <a:pPr lvl="1">
              <a:buClr>
                <a:srgbClr val="B13F9A"/>
              </a:buClr>
            </a:pPr>
            <a:r>
              <a:rPr lang="hr-HR" sz="2500" dirty="0" smtClean="0">
                <a:solidFill>
                  <a:srgbClr val="AC66BB"/>
                </a:solidFill>
              </a:rPr>
              <a:t>BRISANJE </a:t>
            </a:r>
            <a:r>
              <a:rPr lang="hr-HR" sz="2500" dirty="0">
                <a:solidFill>
                  <a:srgbClr val="AC66BB"/>
                </a:solidFill>
              </a:rPr>
              <a:t>S LISTA KANDIDATA KOJI NISU DOSTAVILI PRIJAVNICE</a:t>
            </a:r>
          </a:p>
          <a:p>
            <a:pPr lvl="0">
              <a:buClr>
                <a:srgbClr val="B13F9A"/>
              </a:buClr>
            </a:pPr>
            <a:r>
              <a:rPr lang="hr-HR" sz="2800" dirty="0">
                <a:solidFill>
                  <a:srgbClr val="B83D68">
                    <a:lumMod val="60000"/>
                    <a:lumOff val="40000"/>
                  </a:srgbClr>
                </a:solidFill>
              </a:rPr>
              <a:t>05.07.2013. u 12,00 sati </a:t>
            </a:r>
            <a:r>
              <a:rPr lang="hr-HR" sz="2800" dirty="0">
                <a:solidFill>
                  <a:srgbClr val="AC66BB"/>
                </a:solidFill>
              </a:rPr>
              <a:t>– OBJAVA KONAČNIH LJESTVICA PORETKA</a:t>
            </a:r>
          </a:p>
          <a:p>
            <a:pPr lvl="0">
              <a:buClr>
                <a:srgbClr val="B13F9A"/>
              </a:buClr>
            </a:pPr>
            <a:r>
              <a:rPr lang="hr-HR" sz="2800" dirty="0" smtClean="0">
                <a:solidFill>
                  <a:srgbClr val="B83D68">
                    <a:lumMod val="60000"/>
                    <a:lumOff val="40000"/>
                  </a:srgbClr>
                </a:solidFill>
              </a:rPr>
              <a:t>Do 12.07.2013</a:t>
            </a:r>
            <a:r>
              <a:rPr lang="hr-HR" sz="2800" dirty="0">
                <a:solidFill>
                  <a:srgbClr val="B83D68">
                    <a:lumMod val="60000"/>
                    <a:lumOff val="40000"/>
                  </a:srgbClr>
                </a:solidFill>
              </a:rPr>
              <a:t>. </a:t>
            </a:r>
            <a:r>
              <a:rPr lang="hr-HR" sz="2800" dirty="0">
                <a:solidFill>
                  <a:srgbClr val="AC66BB"/>
                </a:solidFill>
              </a:rPr>
              <a:t>– DOSTAVA DOKUMENATA KOJI SU UVJET ZA UPIS ODREĐENOGA OBRAZOVNOG PROGRAMA (LIJEČNIČKA </a:t>
            </a:r>
            <a:r>
              <a:rPr lang="hr-HR" sz="2800" dirty="0" smtClean="0">
                <a:solidFill>
                  <a:srgbClr val="AC66BB"/>
                </a:solidFill>
              </a:rPr>
              <a:t>SVJEDOĐŽBA </a:t>
            </a:r>
            <a:r>
              <a:rPr lang="hr-HR" sz="2800" dirty="0">
                <a:solidFill>
                  <a:srgbClr val="AC66BB"/>
                </a:solidFill>
              </a:rPr>
              <a:t>MEDICINE RADA, UGOVOR O NAUKOVANJU) U SREDNJU </a:t>
            </a:r>
            <a:r>
              <a:rPr lang="hr-HR" sz="2800" dirty="0" smtClean="0">
                <a:solidFill>
                  <a:srgbClr val="AC66BB"/>
                </a:solidFill>
              </a:rPr>
              <a:t>ŠKOLU</a:t>
            </a:r>
          </a:p>
          <a:p>
            <a:pPr lvl="0">
              <a:buClr>
                <a:srgbClr val="B13F9A"/>
              </a:buClr>
            </a:pPr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 02.09.2013.</a:t>
            </a:r>
            <a:r>
              <a:rPr lang="hr-HR" sz="2800" dirty="0" smtClean="0">
                <a:solidFill>
                  <a:srgbClr val="AC66BB"/>
                </a:solidFill>
              </a:rPr>
              <a:t> – DOSTAVA POTPISANOG OBRASCA O UPISU U 1. RAZRED SREDNJE ŠKOLE (UPISNICE) U SREDNJU ŠKOLU U KOJU SE UČENIK UPISAO</a:t>
            </a:r>
            <a:endParaRPr lang="hr-HR" sz="2800" dirty="0">
              <a:solidFill>
                <a:srgbClr val="AC66BB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6328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 U SREDNJU ŠKOLU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/>
              <a:t>Učenik svoj upis potvrđuje vlastoručnim potpisom i potpisom roditelja/skrbnika na </a:t>
            </a:r>
            <a:r>
              <a:rPr lang="vi-VN" dirty="0" smtClean="0"/>
              <a:t>obrascu</a:t>
            </a:r>
            <a:r>
              <a:rPr lang="hr-HR" dirty="0" smtClean="0"/>
              <a:t> </a:t>
            </a:r>
            <a:r>
              <a:rPr lang="vi-VN" dirty="0" smtClean="0"/>
              <a:t>(upisnici</a:t>
            </a:r>
            <a:r>
              <a:rPr lang="vi-VN" dirty="0"/>
              <a:t>) dostupnom na mrežnoj stranici NISpuSŠ-a (www.upisi.hr) koji je dužan dostaviti u </a:t>
            </a:r>
            <a:r>
              <a:rPr lang="vi-VN" dirty="0" smtClean="0"/>
              <a:t>srednju</a:t>
            </a:r>
            <a:r>
              <a:rPr lang="hr-HR" dirty="0" smtClean="0"/>
              <a:t> </a:t>
            </a:r>
            <a:r>
              <a:rPr lang="vi-VN" dirty="0" smtClean="0"/>
              <a:t>školu </a:t>
            </a:r>
            <a:r>
              <a:rPr lang="vi-VN" dirty="0"/>
              <a:t>u koju se upisuje prvoga dana nastavne godine 2013./2014</a:t>
            </a:r>
            <a:r>
              <a:rPr lang="vi-VN" dirty="0" smtClean="0"/>
              <a:t>.</a:t>
            </a:r>
            <a:r>
              <a:rPr lang="hr-HR" dirty="0" smtClean="0"/>
              <a:t> (do 02.09.2013.)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04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Večernji list – 15.05.2013. – Službeni natječaj za upis učenika u srednje i visoke škole</a:t>
            </a:r>
          </a:p>
          <a:p>
            <a:r>
              <a:rPr lang="hr-HR" dirty="0" smtClean="0">
                <a:hlinkClick r:id="rId2"/>
              </a:rPr>
              <a:t>www.upisi.hr</a:t>
            </a:r>
            <a:endParaRPr lang="hr-HR" dirty="0" smtClean="0"/>
          </a:p>
          <a:p>
            <a:r>
              <a:rPr lang="hr-HR" dirty="0" smtClean="0"/>
              <a:t>Odluka o elementima i kriterijima za izbor kandidata za upis u 1. razred srednje škole u školskoj godini 2013./2014.</a:t>
            </a:r>
          </a:p>
          <a:p>
            <a:r>
              <a:rPr lang="hr-HR" dirty="0" smtClean="0"/>
              <a:t>Odluka o upisu učenika u 1. razred srednje škole u šk. God. 2013./2014.</a:t>
            </a:r>
          </a:p>
          <a:p>
            <a:r>
              <a:rPr lang="hr-HR" dirty="0" smtClean="0"/>
              <a:t>Brošura „Prijave i upisi  srednje škole za šk. God. 2013./2014. – Idemo u srednju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505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A38A155-9555-4F55-A3D4-E0D00EFC6732}" type="slidenum">
              <a:rPr lang="hr-HR" smtClean="0">
                <a:solidFill>
                  <a:srgbClr val="1D538B"/>
                </a:solidFill>
              </a:rPr>
              <a:pPr eaLnBrk="1" hangingPunct="1"/>
              <a:t>5</a:t>
            </a:fld>
            <a:endParaRPr lang="hr-HR" smtClean="0">
              <a:solidFill>
                <a:srgbClr val="1D538B"/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Što učiniti u sustavu: www.upisi.hr?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Clr>
                <a:srgbClr val="B13F9A"/>
              </a:buClr>
            </a:pPr>
            <a:r>
              <a:rPr lang="hr-HR" dirty="0" smtClean="0">
                <a:latin typeface="Arial"/>
              </a:rPr>
              <a:t>Provjeriti </a:t>
            </a:r>
            <a:r>
              <a:rPr lang="hr-HR" dirty="0">
                <a:latin typeface="Arial"/>
              </a:rPr>
              <a:t>jesu li osobni podaci, ocjene iz osnovne </a:t>
            </a:r>
            <a:r>
              <a:rPr lang="hr-HR" dirty="0" smtClean="0">
                <a:latin typeface="Arial"/>
              </a:rPr>
              <a:t>škole - </a:t>
            </a:r>
            <a:r>
              <a:rPr lang="hr-HR" dirty="0">
                <a:solidFill>
                  <a:prstClr val="black"/>
                </a:solidFill>
                <a:latin typeface="Arial"/>
              </a:rPr>
              <a:t>za netočno unesene ocjene ili osobne podatke učenik treba obavijestiti </a:t>
            </a:r>
            <a:r>
              <a:rPr lang="hr-HR" dirty="0" smtClean="0">
                <a:solidFill>
                  <a:prstClr val="black"/>
                </a:solidFill>
                <a:latin typeface="Arial"/>
              </a:rPr>
              <a:t>razrednika</a:t>
            </a:r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Prijaviti </a:t>
            </a:r>
            <a:r>
              <a:rPr lang="hr-HR" dirty="0">
                <a:latin typeface="Arial"/>
              </a:rPr>
              <a:t>i u listu prioriteta poredati do 10 obrazovnih programa u najviše 5 škola. </a:t>
            </a:r>
          </a:p>
          <a:p>
            <a:pPr algn="just"/>
            <a:r>
              <a:rPr lang="hr-HR" dirty="0">
                <a:latin typeface="Arial"/>
              </a:rPr>
              <a:t>Postavljeni redoslijed </a:t>
            </a:r>
            <a:r>
              <a:rPr lang="hr-HR" dirty="0" smtClean="0">
                <a:latin typeface="Arial"/>
              </a:rPr>
              <a:t>prioriteta </a:t>
            </a:r>
            <a:r>
              <a:rPr lang="hr-HR" dirty="0">
                <a:latin typeface="Arial"/>
              </a:rPr>
              <a:t>obrazovnih </a:t>
            </a:r>
            <a:r>
              <a:rPr lang="hr-HR" dirty="0" smtClean="0">
                <a:latin typeface="Arial"/>
              </a:rPr>
              <a:t>programa iznimno </a:t>
            </a:r>
            <a:r>
              <a:rPr lang="hr-HR" dirty="0">
                <a:latin typeface="Arial"/>
              </a:rPr>
              <a:t>je važan jer izravno utječe na upis - računalo će kandidata </a:t>
            </a:r>
            <a:r>
              <a:rPr lang="hr-HR" dirty="0" smtClean="0">
                <a:latin typeface="Arial"/>
              </a:rPr>
              <a:t>rasporediti </a:t>
            </a:r>
            <a:r>
              <a:rPr lang="hr-HR" dirty="0">
                <a:latin typeface="Arial"/>
              </a:rPr>
              <a:t>na obrazovni program najvišega prioriteta za koji kandidat ulazi u upisnu kvotu. </a:t>
            </a:r>
            <a:endParaRPr lang="hr-HR" dirty="0" smtClean="0">
              <a:latin typeface="Arial"/>
            </a:endParaRPr>
          </a:p>
          <a:p>
            <a:pPr algn="just"/>
            <a:r>
              <a:rPr lang="hr-HR" dirty="0">
                <a:latin typeface="Arial"/>
              </a:rPr>
              <a:t>Kontinuirano pratiti bodovno stanje za svaki prijavljeni obrazovni </a:t>
            </a:r>
            <a:r>
              <a:rPr lang="hr-HR" dirty="0" smtClean="0">
                <a:latin typeface="Arial"/>
              </a:rPr>
              <a:t>program, </a:t>
            </a:r>
            <a:r>
              <a:rPr lang="hr-HR" dirty="0">
                <a:latin typeface="Arial"/>
              </a:rPr>
              <a:t>kao i svoj trenutačni </a:t>
            </a:r>
            <a:r>
              <a:rPr lang="hr-HR" dirty="0" smtClean="0">
                <a:latin typeface="Arial"/>
              </a:rPr>
              <a:t>položaj </a:t>
            </a:r>
            <a:r>
              <a:rPr lang="hr-HR" dirty="0">
                <a:latin typeface="Arial"/>
              </a:rPr>
              <a:t>na oglednoj ljestvici poretka na temelju do tada ostvarenih bodova. </a:t>
            </a:r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Sve </a:t>
            </a:r>
            <a:r>
              <a:rPr lang="hr-HR" dirty="0">
                <a:latin typeface="Arial"/>
              </a:rPr>
              <a:t>do trenutka objave konačnih </a:t>
            </a:r>
            <a:r>
              <a:rPr lang="hr-HR" dirty="0" smtClean="0">
                <a:latin typeface="Arial"/>
              </a:rPr>
              <a:t>ljestvica </a:t>
            </a:r>
            <a:r>
              <a:rPr lang="hr-HR" dirty="0">
                <a:latin typeface="Arial"/>
              </a:rPr>
              <a:t>poretka stanje na ljestvicama poretka smatra se privremenim. </a:t>
            </a:r>
          </a:p>
          <a:p>
            <a:endParaRPr lang="hr-HR" dirty="0" smtClean="0">
              <a:latin typeface="Arial"/>
            </a:endParaRPr>
          </a:p>
          <a:p>
            <a:endParaRPr lang="hr-HR" dirty="0">
              <a:latin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22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vi-VN" sz="2000" dirty="0">
                <a:latin typeface="+mn-lt"/>
              </a:rPr>
              <a:t>Prilikom razmatranja mogućnosti koje programe prijaviti za upis, potrebno je obratiti pažnju na sljedeće: </a:t>
            </a:r>
            <a:r>
              <a:rPr lang="vi-VN" sz="2000" b="0" cap="none" dirty="0">
                <a:ln>
                  <a:noFill/>
                </a:ln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vi-VN" sz="2000" b="0" cap="none" dirty="0">
                <a:ln>
                  <a:noFill/>
                </a:ln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hr-HR" sz="2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vi-VN" sz="4500" dirty="0" smtClean="0"/>
              <a:t>1</a:t>
            </a:r>
            <a:r>
              <a:rPr lang="vi-VN" sz="4500" dirty="0"/>
              <a:t>) </a:t>
            </a:r>
            <a:r>
              <a:rPr lang="vi-VN" sz="4500" dirty="0" smtClean="0"/>
              <a:t>Svoj </a:t>
            </a:r>
            <a:r>
              <a:rPr lang="vi-VN" sz="4500" dirty="0"/>
              <a:t>ukupan </a:t>
            </a:r>
            <a:r>
              <a:rPr lang="vi-VN" sz="4500" dirty="0" smtClean="0"/>
              <a:t>rezultat:</a:t>
            </a:r>
            <a:r>
              <a:rPr lang="hr-HR" sz="4500" dirty="0" smtClean="0"/>
              <a:t> </a:t>
            </a:r>
            <a:r>
              <a:rPr lang="vi-VN" sz="4500" dirty="0" smtClean="0"/>
              <a:t>uspjeh </a:t>
            </a:r>
            <a:r>
              <a:rPr lang="vi-VN" sz="4500" dirty="0"/>
              <a:t>u prethodnom obrazovanju + sposobnosti + darovitosti + uspjeh na </a:t>
            </a:r>
            <a:r>
              <a:rPr lang="vi-VN" sz="4500" dirty="0" smtClean="0"/>
              <a:t>natjecanjima </a:t>
            </a:r>
            <a:r>
              <a:rPr lang="vi-VN" sz="4500" dirty="0"/>
              <a:t>+ uspjeh u otežanim uvjetima obrazovanja; </a:t>
            </a:r>
            <a:endParaRPr lang="hr-HR" sz="4500" dirty="0" smtClean="0"/>
          </a:p>
          <a:p>
            <a:pPr algn="just"/>
            <a:r>
              <a:rPr lang="vi-VN" sz="4500" dirty="0" smtClean="0"/>
              <a:t>2</a:t>
            </a:r>
            <a:r>
              <a:rPr lang="vi-VN" sz="4500" dirty="0"/>
              <a:t>) </a:t>
            </a:r>
            <a:r>
              <a:rPr lang="vi-VN" sz="4500" dirty="0" smtClean="0"/>
              <a:t>Utvrđeni </a:t>
            </a:r>
            <a:r>
              <a:rPr lang="vi-VN" sz="4500" dirty="0"/>
              <a:t>minimalni bodovni </a:t>
            </a:r>
            <a:r>
              <a:rPr lang="vi-VN" sz="4500" dirty="0" smtClean="0"/>
              <a:t>prag</a:t>
            </a:r>
            <a:r>
              <a:rPr lang="hr-HR" sz="4500" dirty="0" smtClean="0"/>
              <a:t> </a:t>
            </a:r>
            <a:r>
              <a:rPr lang="vi-VN" sz="4500" dirty="0" smtClean="0"/>
              <a:t>za </a:t>
            </a:r>
            <a:r>
              <a:rPr lang="vi-VN" sz="4500" dirty="0"/>
              <a:t>obrazovni program koji odabirete;</a:t>
            </a:r>
          </a:p>
          <a:p>
            <a:pPr algn="just"/>
            <a:r>
              <a:rPr lang="vi-VN" sz="4500" dirty="0"/>
              <a:t>3) </a:t>
            </a:r>
            <a:r>
              <a:rPr lang="vi-VN" sz="4500" dirty="0" smtClean="0"/>
              <a:t>Popis </a:t>
            </a:r>
            <a:r>
              <a:rPr lang="vi-VN" sz="4500" dirty="0"/>
              <a:t>predmeta posebno važnih za upis;</a:t>
            </a:r>
          </a:p>
          <a:p>
            <a:pPr algn="just"/>
            <a:r>
              <a:rPr lang="vi-VN" sz="4500" dirty="0"/>
              <a:t>4) </a:t>
            </a:r>
            <a:r>
              <a:rPr lang="vi-VN" sz="4500" dirty="0" smtClean="0"/>
              <a:t>Broj </a:t>
            </a:r>
            <a:r>
              <a:rPr lang="vi-VN" sz="4500" dirty="0"/>
              <a:t>upisnih mjesta za određeni obrazovni </a:t>
            </a:r>
            <a:r>
              <a:rPr lang="vi-VN" sz="4500" dirty="0" smtClean="0"/>
              <a:t>program</a:t>
            </a:r>
            <a:r>
              <a:rPr lang="hr-HR" sz="4500" dirty="0" smtClean="0"/>
              <a:t> </a:t>
            </a:r>
            <a:r>
              <a:rPr lang="vi-VN" sz="4500" dirty="0" smtClean="0"/>
              <a:t>- </a:t>
            </a:r>
            <a:r>
              <a:rPr lang="vi-VN" sz="4500" dirty="0"/>
              <a:t>vidljiv na stranici: </a:t>
            </a:r>
            <a:r>
              <a:rPr lang="vi-VN" sz="4500" dirty="0" smtClean="0"/>
              <a:t>www.upisi.hr</a:t>
            </a:r>
            <a:endParaRPr lang="vi-VN" sz="4500" dirty="0"/>
          </a:p>
          <a:p>
            <a:pPr algn="just"/>
            <a:r>
              <a:rPr lang="vi-VN" sz="4500" dirty="0" smtClean="0"/>
              <a:t>5</a:t>
            </a:r>
            <a:r>
              <a:rPr lang="vi-VN" sz="4500" dirty="0"/>
              <a:t>) </a:t>
            </a:r>
            <a:r>
              <a:rPr lang="vi-VN" sz="4500" dirty="0" smtClean="0"/>
              <a:t>Ispunjenje </a:t>
            </a:r>
            <a:r>
              <a:rPr lang="vi-VN" sz="4500" dirty="0"/>
              <a:t>posebnih uvjeta za upis u određene programe </a:t>
            </a:r>
            <a:r>
              <a:rPr lang="vi-VN" sz="4500" dirty="0" smtClean="0"/>
              <a:t>obrazovanja:</a:t>
            </a:r>
            <a:r>
              <a:rPr lang="hr-HR" sz="4500" dirty="0" smtClean="0"/>
              <a:t> </a:t>
            </a:r>
            <a:r>
              <a:rPr lang="vi-VN" sz="4500" dirty="0" smtClean="0"/>
              <a:t>sposobnosti </a:t>
            </a:r>
            <a:r>
              <a:rPr lang="vi-VN" sz="4500" dirty="0"/>
              <a:t>i </a:t>
            </a:r>
            <a:r>
              <a:rPr lang="vi-VN" sz="4500" dirty="0" smtClean="0"/>
              <a:t>darovitosti;</a:t>
            </a:r>
            <a:r>
              <a:rPr lang="hr-HR" sz="4500" dirty="0" smtClean="0"/>
              <a:t> </a:t>
            </a:r>
            <a:r>
              <a:rPr lang="vi-VN" sz="4500" dirty="0" smtClean="0"/>
              <a:t>zdravstveni </a:t>
            </a:r>
            <a:r>
              <a:rPr lang="vi-VN" sz="4500" dirty="0"/>
              <a:t>preduvjeti - zdravstvene kontraindikacije; utvrđivanje zdravstvene sposobnosti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56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Kako </a:t>
            </a:r>
            <a:r>
              <a:rPr lang="hr-HR" dirty="0"/>
              <a:t>se vrednuju posebni rezultati u prethodnom obrazovanju?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Završili </a:t>
            </a:r>
            <a:r>
              <a:rPr lang="hr-HR" dirty="0">
                <a:latin typeface="Arial"/>
              </a:rPr>
              <a:t>6 razreda osnovne glazbene ili 4 razreda osnovne plesne </a:t>
            </a:r>
            <a:r>
              <a:rPr lang="hr-HR" dirty="0" smtClean="0">
                <a:latin typeface="Arial"/>
              </a:rPr>
              <a:t>škole - 2 boda za </a:t>
            </a:r>
            <a:r>
              <a:rPr lang="hr-HR" dirty="0">
                <a:latin typeface="Arial"/>
              </a:rPr>
              <a:t>upis u </a:t>
            </a:r>
            <a:r>
              <a:rPr lang="hr-HR" dirty="0" smtClean="0">
                <a:latin typeface="Arial"/>
              </a:rPr>
              <a:t> sve </a:t>
            </a:r>
            <a:r>
              <a:rPr lang="hr-HR" dirty="0">
                <a:latin typeface="Arial"/>
              </a:rPr>
              <a:t>obrazovne programe</a:t>
            </a:r>
          </a:p>
          <a:p>
            <a:pPr algn="just"/>
            <a:endParaRPr lang="hr-HR" dirty="0" smtClean="0">
              <a:latin typeface="Arial"/>
            </a:endParaRPr>
          </a:p>
          <a:p>
            <a:pPr algn="just"/>
            <a:r>
              <a:rPr lang="hr-HR" dirty="0" smtClean="0">
                <a:latin typeface="Arial"/>
              </a:rPr>
              <a:t>U </a:t>
            </a:r>
            <a:r>
              <a:rPr lang="hr-HR" dirty="0">
                <a:latin typeface="Arial"/>
              </a:rPr>
              <a:t>osnovnoj školi najmanje četiri školske godine učili drugi strani </a:t>
            </a:r>
            <a:r>
              <a:rPr lang="hr-HR" dirty="0" smtClean="0">
                <a:latin typeface="Arial"/>
              </a:rPr>
              <a:t>jezik (njemački, francuski) - </a:t>
            </a:r>
            <a:r>
              <a:rPr lang="hr-HR" b="1" dirty="0" smtClean="0">
                <a:solidFill>
                  <a:srgbClr val="FF0000"/>
                </a:solidFill>
                <a:latin typeface="Arial"/>
              </a:rPr>
              <a:t>1 bod </a:t>
            </a:r>
            <a:r>
              <a:rPr lang="hr-HR" dirty="0" smtClean="0">
                <a:latin typeface="Arial"/>
              </a:rPr>
              <a:t>za </a:t>
            </a:r>
            <a:r>
              <a:rPr lang="hr-HR" dirty="0">
                <a:latin typeface="Arial"/>
              </a:rPr>
              <a:t>upis u </a:t>
            </a:r>
            <a:r>
              <a:rPr lang="hr-HR" dirty="0" smtClean="0">
                <a:latin typeface="Arial"/>
              </a:rPr>
              <a:t> sve </a:t>
            </a:r>
            <a:r>
              <a:rPr lang="hr-HR" dirty="0">
                <a:latin typeface="Arial"/>
              </a:rPr>
              <a:t>obrazovne programe</a:t>
            </a:r>
          </a:p>
          <a:p>
            <a:endParaRPr lang="hr-HR" dirty="0" smtClean="0">
              <a:latin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94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vi-VN" sz="2700" dirty="0" smtClean="0"/>
              <a:t>Vrednovanje </a:t>
            </a:r>
            <a:r>
              <a:rPr lang="vi-VN" sz="2700" dirty="0"/>
              <a:t>rezultata postignutih na državnim i međunarodnim natjecanjima u znanju</a:t>
            </a:r>
            <a:endParaRPr lang="hr-HR" sz="27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>
                <a:latin typeface="Arial"/>
              </a:rPr>
              <a:t>Kandidati ostvaruju pravo na dodatne bodove na osnovi rezultata koje su postigli na državnim natjecanjima u znanju </a:t>
            </a:r>
            <a:r>
              <a:rPr lang="hr-HR" dirty="0" smtClean="0">
                <a:latin typeface="Arial"/>
              </a:rPr>
              <a:t>iz nastavnih </a:t>
            </a:r>
            <a:r>
              <a:rPr lang="hr-HR" dirty="0">
                <a:latin typeface="Arial"/>
              </a:rPr>
              <a:t>predmeta posebno značajnih za </a:t>
            </a:r>
            <a:r>
              <a:rPr lang="hr-HR" dirty="0" smtClean="0">
                <a:latin typeface="Arial"/>
              </a:rPr>
              <a:t>upis (Hrvatskoga </a:t>
            </a:r>
            <a:r>
              <a:rPr lang="hr-HR" dirty="0">
                <a:latin typeface="Arial"/>
              </a:rPr>
              <a:t>jezika, Matematike, prvoga stranog jezika te triju nastavnih </a:t>
            </a:r>
            <a:r>
              <a:rPr lang="hr-HR" dirty="0" smtClean="0">
                <a:latin typeface="Arial"/>
              </a:rPr>
              <a:t> predmeta </a:t>
            </a:r>
            <a:r>
              <a:rPr lang="hr-HR" dirty="0">
                <a:latin typeface="Arial"/>
              </a:rPr>
              <a:t>posebno važnih za upis)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7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ogatstv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2811</Words>
  <Application>Microsoft Office PowerPoint</Application>
  <PresentationFormat>Prikaz na zaslonu (4:3)</PresentationFormat>
  <Paragraphs>295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45</vt:i4>
      </vt:variant>
    </vt:vector>
  </HeadingPairs>
  <TitlesOfParts>
    <vt:vector size="49" baseType="lpstr">
      <vt:lpstr>Bogatstvo</vt:lpstr>
      <vt:lpstr>1_Bogatstvo</vt:lpstr>
      <vt:lpstr>Median</vt:lpstr>
      <vt:lpstr>1_Profile</vt:lpstr>
      <vt:lpstr>UPISI U SREDNJU ŠKOLU 2013./2014.</vt:lpstr>
      <vt:lpstr>PowerPointova prezentacija</vt:lpstr>
      <vt:lpstr>PowerPointova prezentacija</vt:lpstr>
      <vt:lpstr>PowerPointova prezentacija</vt:lpstr>
      <vt:lpstr>PowerPointova prezentacija</vt:lpstr>
      <vt:lpstr>Što učiniti u sustavu: www.upisi.hr?</vt:lpstr>
      <vt:lpstr>Prilikom razmatranja mogućnosti koje programe prijaviti za upis, potrebno je obratiti pažnju na sljedeće:  </vt:lpstr>
      <vt:lpstr>   Kako se vrednuju posebni rezultati u prethodnom obrazovanju?</vt:lpstr>
      <vt:lpstr> Vrednovanje rezultata postignutih na državnim i međunarodnim natjecanjima u znanju</vt:lpstr>
      <vt:lpstr>PowerPointova prezentacija</vt:lpstr>
      <vt:lpstr>Invalidi rata </vt:lpstr>
      <vt:lpstr>PowerPointova prezentacija</vt:lpstr>
      <vt:lpstr>Kandidati sa zdravstvenim teškoćama</vt:lpstr>
      <vt:lpstr>Kandidati s teškoćama u razvoju</vt:lpstr>
      <vt:lpstr>Kandidatu koji živi u otežanim uvjetima uzrokovanim ekonomskim, socijalnim te odgojnim čimbenicima</vt:lpstr>
      <vt:lpstr>PowerPointova prezentacija</vt:lpstr>
      <vt:lpstr>PowerPointova prezentacija</vt:lpstr>
      <vt:lpstr> Kandidatu koji je pripadnik romske nacionalne manjine</vt:lpstr>
      <vt:lpstr>Obrtnice</vt:lpstr>
      <vt:lpstr>Zdravstvene kontraindikacije</vt:lpstr>
      <vt:lpstr>PowerPointova prezentacija</vt:lpstr>
      <vt:lpstr>UGOVOR O NAUKOVANJU</vt:lpstr>
      <vt:lpstr>PRIMJER – 4. GOD. ŠKOLA</vt:lpstr>
      <vt:lpstr>PRIMJER – 3. GOD. ŠKOLA</vt:lpstr>
      <vt:lpstr>TEHNIČKA ŠKOLA KARLOVAC</vt:lpstr>
      <vt:lpstr>PowerPointova prezentacija</vt:lpstr>
      <vt:lpstr>PowerPointova prezentacija</vt:lpstr>
      <vt:lpstr>MJEŠOVITA INDUSTRIJSKO OBRTNIČKA ŠKOLA (MIOŠ)</vt:lpstr>
      <vt:lpstr>PowerPointova prezentacija</vt:lpstr>
      <vt:lpstr>PowerPointova prezentacija</vt:lpstr>
      <vt:lpstr>TRGOVAČKO-UGOSTITELJSKA ŠKOLA</vt:lpstr>
      <vt:lpstr>PowerPointova prezentacija</vt:lpstr>
      <vt:lpstr>MEDICINSKA ŠKOLA </vt:lpstr>
      <vt:lpstr>Šumarska i drvodjeljska škola</vt:lpstr>
      <vt:lpstr>PowerPointova prezentacija</vt:lpstr>
      <vt:lpstr>Prirodoslovna škola </vt:lpstr>
      <vt:lpstr>Gimnazija Karlovac</vt:lpstr>
      <vt:lpstr>Ekonomska škola</vt:lpstr>
      <vt:lpstr>Srednja škola Duga Resa</vt:lpstr>
      <vt:lpstr>Zaključavanje liste prioriteta, potpisivanje prijavnica, objava konačnih ljestvica poretka</vt:lpstr>
      <vt:lpstr>PowerPointova prezentacija</vt:lpstr>
      <vt:lpstr>KALENDAR – DATUMI KOJE JE VAŽNO ZAPAMTITI</vt:lpstr>
      <vt:lpstr>PowerPointova prezentacija</vt:lpstr>
      <vt:lpstr>UPIS U SREDNJU ŠKOLU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OS Mahicno</dc:creator>
  <cp:lastModifiedBy>OS Mahicno</cp:lastModifiedBy>
  <cp:revision>176</cp:revision>
  <dcterms:created xsi:type="dcterms:W3CDTF">2013-05-17T09:02:50Z</dcterms:created>
  <dcterms:modified xsi:type="dcterms:W3CDTF">2013-05-28T09:34:07Z</dcterms:modified>
</cp:coreProperties>
</file>